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93" r:id="rId2"/>
    <p:sldId id="394" r:id="rId3"/>
    <p:sldId id="404" r:id="rId4"/>
    <p:sldId id="409" r:id="rId5"/>
    <p:sldId id="400" r:id="rId6"/>
    <p:sldId id="383" r:id="rId7"/>
    <p:sldId id="407" r:id="rId8"/>
    <p:sldId id="408" r:id="rId9"/>
    <p:sldId id="372" r:id="rId10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096999CD-B221-4261-BED2-05D05B0EE74A}">
          <p14:sldIdLst>
            <p14:sldId id="393"/>
            <p14:sldId id="394"/>
            <p14:sldId id="404"/>
            <p14:sldId id="409"/>
            <p14:sldId id="400"/>
            <p14:sldId id="383"/>
            <p14:sldId id="407"/>
            <p14:sldId id="408"/>
            <p14:sldId id="372"/>
          </p14:sldIdLst>
        </p14:section>
      </p14:sectionLst>
    </p:ex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5" pos="529" userDrawn="1">
          <p15:clr>
            <a:srgbClr val="A4A3A4"/>
          </p15:clr>
        </p15:guide>
        <p15:guide id="6" orient="horz" userDrawn="1">
          <p15:clr>
            <a:srgbClr val="A4A3A4"/>
          </p15:clr>
        </p15:guide>
        <p15:guide id="7" pos="7151" userDrawn="1">
          <p15:clr>
            <a:srgbClr val="A4A3A4"/>
          </p15:clr>
        </p15:guide>
        <p15:guide id="8" orient="horz" pos="3861" userDrawn="1">
          <p15:clr>
            <a:srgbClr val="A4A3A4"/>
          </p15:clr>
        </p15:guide>
        <p15:guide id="10" orient="horz" pos="1434" userDrawn="1">
          <p15:clr>
            <a:srgbClr val="A4A3A4"/>
          </p15:clr>
        </p15:guide>
        <p15:guide id="11" orient="horz" pos="822" userDrawn="1">
          <p15:clr>
            <a:srgbClr val="A4A3A4"/>
          </p15:clr>
        </p15:guide>
        <p15:guide id="12" orient="horz" pos="1253" userDrawn="1">
          <p15:clr>
            <a:srgbClr val="A4A3A4"/>
          </p15:clr>
        </p15:guide>
        <p15:guide id="15" pos="413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F"/>
    <a:srgbClr val="008000"/>
    <a:srgbClr val="621316"/>
    <a:srgbClr val="578A4C"/>
    <a:srgbClr val="A5C659"/>
    <a:srgbClr val="6BB7EB"/>
    <a:srgbClr val="EABB47"/>
    <a:srgbClr val="C4262E"/>
    <a:srgbClr val="92D400"/>
    <a:srgbClr val="A1C0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6327"/>
  </p:normalViewPr>
  <p:slideViewPr>
    <p:cSldViewPr snapToGrid="0" snapToObjects="1" showGuides="1">
      <p:cViewPr varScale="1">
        <p:scale>
          <a:sx n="111" d="100"/>
          <a:sy n="111" d="100"/>
        </p:scale>
        <p:origin x="594" y="96"/>
      </p:cViewPr>
      <p:guideLst>
        <p:guide pos="3840"/>
        <p:guide pos="529"/>
        <p:guide orient="horz"/>
        <p:guide pos="7151"/>
        <p:guide orient="horz" pos="3861"/>
        <p:guide orient="horz" pos="1434"/>
        <p:guide orient="horz" pos="822"/>
        <p:guide orient="horz" pos="1253"/>
        <p:guide pos="413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501" cy="496968"/>
          </a:xfrm>
          <a:prstGeom prst="rect">
            <a:avLst/>
          </a:prstGeom>
        </p:spPr>
        <p:txBody>
          <a:bodyPr vert="horz" lIns="91449" tIns="45725" rIns="91449" bIns="4572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587" y="0"/>
            <a:ext cx="2945500" cy="496968"/>
          </a:xfrm>
          <a:prstGeom prst="rect">
            <a:avLst/>
          </a:prstGeom>
        </p:spPr>
        <p:txBody>
          <a:bodyPr vert="horz" lIns="91449" tIns="45725" rIns="91449" bIns="45725" rtlCol="0"/>
          <a:lstStyle>
            <a:lvl1pPr algn="r">
              <a:defRPr sz="1200"/>
            </a:lvl1pPr>
          </a:lstStyle>
          <a:p>
            <a:fld id="{19809F4C-2D09-4A7C-AD2E-BB5EA1139805}" type="datetimeFigureOut">
              <a:rPr lang="cs-CZ" smtClean="0"/>
              <a:t>20.11.2025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672"/>
            <a:ext cx="2945501" cy="496967"/>
          </a:xfrm>
          <a:prstGeom prst="rect">
            <a:avLst/>
          </a:prstGeom>
        </p:spPr>
        <p:txBody>
          <a:bodyPr vert="horz" lIns="91449" tIns="45725" rIns="91449" bIns="4572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587" y="9429672"/>
            <a:ext cx="2945500" cy="496967"/>
          </a:xfrm>
          <a:prstGeom prst="rect">
            <a:avLst/>
          </a:prstGeom>
        </p:spPr>
        <p:txBody>
          <a:bodyPr vert="horz" lIns="91449" tIns="45725" rIns="91449" bIns="45725" rtlCol="0" anchor="b"/>
          <a:lstStyle>
            <a:lvl1pPr algn="r">
              <a:defRPr sz="1200"/>
            </a:lvl1pPr>
          </a:lstStyle>
          <a:p>
            <a:fld id="{6A24194D-E911-475C-A83C-06327B273D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10370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9" tIns="45725" rIns="91449" bIns="4572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9" tIns="45725" rIns="91449" bIns="45725" rtlCol="0"/>
          <a:lstStyle>
            <a:lvl1pPr algn="r">
              <a:defRPr sz="1200"/>
            </a:lvl1pPr>
          </a:lstStyle>
          <a:p>
            <a:fld id="{E01E40DC-3E09-D246-ACC8-8D44CF70B152}" type="datetimeFigureOut">
              <a:rPr lang="cs-CZ" smtClean="0"/>
              <a:t>20.11.2025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9" tIns="45725" rIns="91449" bIns="4572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449" tIns="45725" rIns="91449" bIns="45725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49" tIns="45725" rIns="91449" bIns="4572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449" tIns="45725" rIns="91449" bIns="45725" rtlCol="0" anchor="b"/>
          <a:lstStyle>
            <a:lvl1pPr algn="r">
              <a:defRPr sz="1200"/>
            </a:lvl1pPr>
          </a:lstStyle>
          <a:p>
            <a:fld id="{5F0055B3-7155-F446-AC50-9C579597B3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2532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Skupina 6">
            <a:extLst>
              <a:ext uri="{FF2B5EF4-FFF2-40B4-BE49-F238E27FC236}">
                <a16:creationId xmlns:a16="http://schemas.microsoft.com/office/drawing/2014/main" id="{1F89291F-BFF3-F149-8545-E5BD693BB10A}"/>
              </a:ext>
            </a:extLst>
          </p:cNvPr>
          <p:cNvGrpSpPr/>
          <p:nvPr userDrawn="1"/>
        </p:nvGrpSpPr>
        <p:grpSpPr>
          <a:xfrm>
            <a:off x="-1" y="0"/>
            <a:ext cx="12192001" cy="6858000"/>
            <a:chOff x="-1" y="0"/>
            <a:chExt cx="12192001" cy="6858000"/>
          </a:xfrm>
        </p:grpSpPr>
        <p:sp>
          <p:nvSpPr>
            <p:cNvPr id="8" name="Obdélník 7">
              <a:extLst>
                <a:ext uri="{FF2B5EF4-FFF2-40B4-BE49-F238E27FC236}">
                  <a16:creationId xmlns:a16="http://schemas.microsoft.com/office/drawing/2014/main" id="{9B8A71D6-4121-A049-9152-97C298ED2BB1}"/>
                </a:ext>
              </a:extLst>
            </p:cNvPr>
            <p:cNvSpPr/>
            <p:nvPr/>
          </p:nvSpPr>
          <p:spPr>
            <a:xfrm>
              <a:off x="-1" y="0"/>
              <a:ext cx="12192001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pic>
          <p:nvPicPr>
            <p:cNvPr id="9" name="Grafický objekt 19">
              <a:extLst>
                <a:ext uri="{FF2B5EF4-FFF2-40B4-BE49-F238E27FC236}">
                  <a16:creationId xmlns:a16="http://schemas.microsoft.com/office/drawing/2014/main" id="{D859EB27-7C8D-FB4C-ABB8-C95E4E30107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768667" y="765706"/>
              <a:ext cx="4259696" cy="532462"/>
            </a:xfrm>
            <a:prstGeom prst="rect">
              <a:avLst/>
            </a:prstGeom>
          </p:spPr>
        </p:pic>
        <p:pic>
          <p:nvPicPr>
            <p:cNvPr id="10" name="Grafický objekt 7">
              <a:extLst>
                <a:ext uri="{FF2B5EF4-FFF2-40B4-BE49-F238E27FC236}">
                  <a16:creationId xmlns:a16="http://schemas.microsoft.com/office/drawing/2014/main" id="{8F093256-8D25-044F-BFF0-EF923A8BDF2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-1" y="0"/>
              <a:ext cx="7896226" cy="5687314"/>
            </a:xfrm>
            <a:prstGeom prst="rect">
              <a:avLst/>
            </a:prstGeom>
          </p:spPr>
        </p:pic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E3D64F53-6641-8946-85D8-2D5EA31A8E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4800" y="3636000"/>
            <a:ext cx="6750000" cy="1533600"/>
          </a:xfrm>
        </p:spPr>
        <p:txBody>
          <a:bodyPr anchor="b">
            <a:normAutofit/>
          </a:bodyPr>
          <a:lstStyle>
            <a:lvl1pPr algn="r">
              <a:defRPr sz="36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7204E7A-2188-624C-A10B-9B14021961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84800" y="5374800"/>
            <a:ext cx="6750000" cy="936000"/>
          </a:xfrm>
        </p:spPr>
        <p:txBody>
          <a:bodyPr/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2566467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01DDCC-3029-9F4E-95D9-4BDAF75A3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5EB361E-08D2-DE42-9AD2-2722B2FC99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E58958E-BAF2-4043-9B6A-5788E57E1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21.02.2022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0C7D488-F6DF-344A-AE4B-C17C5131F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1984AC4-89DC-3048-BE97-584ACDBF8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C1FA-8DED-774F-A9BF-965BD70CC5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7705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9C61156-2D2A-6349-AB80-D946D1067A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F63548B-0631-3842-ADED-8A09B1C320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C3FE42E-7771-CC48-BD71-BDE25A9F0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21.02.2022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C9DAF4E-587E-474E-9EC6-282F2EBC1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6F5A078-CFCC-1D48-A208-343756D5F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C1FA-8DED-774F-A9BF-965BD70CC5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8729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0BC99E-F575-CD4F-BC8C-B6D0F1C7B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549F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46636C4-A3EA-684D-BB48-3F868DD7D6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549F"/>
                </a:solidFill>
              </a:defRPr>
            </a:lvl1pPr>
            <a:lvl2pPr>
              <a:defRPr>
                <a:solidFill>
                  <a:srgbClr val="00549F"/>
                </a:solidFill>
              </a:defRPr>
            </a:lvl2pPr>
            <a:lvl3pPr>
              <a:defRPr>
                <a:solidFill>
                  <a:srgbClr val="00549F"/>
                </a:solidFill>
              </a:defRPr>
            </a:lvl3pPr>
            <a:lvl4pPr>
              <a:defRPr>
                <a:solidFill>
                  <a:srgbClr val="00549F"/>
                </a:solidFill>
              </a:defRPr>
            </a:lvl4pPr>
            <a:lvl5pPr>
              <a:defRPr>
                <a:solidFill>
                  <a:srgbClr val="00549F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7FA1B98-0F0A-804B-9EFB-6541F5139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549F"/>
                </a:solidFill>
              </a:defRPr>
            </a:lvl1pPr>
          </a:lstStyle>
          <a:p>
            <a:r>
              <a:rPr lang="cs-CZ"/>
              <a:t>21.02.2022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E878FF5-0B17-9941-82F2-757249570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549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7649C84-5642-254D-9462-884B59857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549F"/>
                </a:solidFill>
              </a:defRPr>
            </a:lvl1pPr>
          </a:lstStyle>
          <a:p>
            <a:fld id="{F756C1FA-8DED-774F-A9BF-965BD70CC5B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6661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A1488F-B8BD-6C4D-AB8D-B06252DD2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27B5E2E-DFC9-5A45-A199-DC7437FF0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00549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F65DA62-5DB1-1846-9E72-4AF265C87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21.02.2022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8395789-FFA9-6A48-956B-EF1DC9AF1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1AC4762-22A7-B142-A230-5302F205D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C1FA-8DED-774F-A9BF-965BD70CC5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1587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175D58-12AD-B84A-9ACC-A82DD980F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0F0FCBF-CF8C-0C45-8F30-B1531CB45A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90799"/>
            <a:ext cx="5181600" cy="4186163"/>
          </a:xfrm>
        </p:spPr>
        <p:txBody>
          <a:bodyPr/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2E56DF1-50BA-E140-92EC-104EAB7003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90799"/>
            <a:ext cx="5181600" cy="4186163"/>
          </a:xfrm>
        </p:spPr>
        <p:txBody>
          <a:bodyPr/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A118F6-91BB-5B4E-9105-4A744995A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21.02.2022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D99D79A-A34B-5E4E-BD52-7B47EF30A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BC3DBA3-F30E-054A-A599-FE6A6D323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C1FA-8DED-774F-A9BF-965BD70CC5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5713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4D6D53-2781-654E-BC8D-8DCFAA2C6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306800"/>
            <a:ext cx="10515600" cy="684000"/>
          </a:xfrm>
        </p:spPr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864ED1C-7B69-0348-A11D-AEEBDD71F3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90799"/>
            <a:ext cx="5157787" cy="5142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56A51F1-1974-AC48-A80F-20A9EEBA9C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B00F50A2-1C4A-5948-BE8B-49F769660E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90799"/>
            <a:ext cx="5183188" cy="5142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F59BBBA-C966-8046-8253-6FA4A97369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431FEF3-E8E8-764A-8425-D76EC96F2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21.02.2022</a:t>
            </a:r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7760BE4-BEDE-EC45-829F-8B835D771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55BC128-C9BD-2744-A437-600544B17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C1FA-8DED-774F-A9BF-965BD70CC5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5207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2A329B-A10A-1844-81FE-4F1BA6E8E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EC71333-B3E7-D44C-923B-31A328BFD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21.02.2022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D4F56B5-69F8-9842-89E0-8584572C2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2C60967-6179-1748-9882-4147B7FD1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C1FA-8DED-774F-A9BF-965BD70CC5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2091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8AFF1581-7E1B-4C4C-9E2B-241D2E59A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21.02.2022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662A342E-B1A3-1E42-96F5-03D898A2B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41026D2-DDB7-2C4B-B64A-F7847D569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C1FA-8DED-774F-A9BF-965BD70CC5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8173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2A16DA-D7E8-5649-9C03-290A0510B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2DB8DE4-6BC5-A348-A7D5-D9F5B9E402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43F7F5D-4343-F540-A8D8-A55E9F556E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6B22C0C-88B0-3D4C-ABC1-BFCC0119A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21.02.2022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7D2AC44-F960-D746-856F-0488AAABF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6E894C3-3974-3841-973A-EBDD4A18B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C1FA-8DED-774F-A9BF-965BD70CC5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4094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143B6F-9D61-124F-9986-7DE8D91D7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184FF4E-EDAE-4D40-BA8C-F6093CC30A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0206F0B-6F67-3746-8B9F-FB42DE5A45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26AF41B-EB73-B049-ACCD-3FA0E9B4C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21.02.2022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453D8BE-FDF7-5243-8A49-BBC8AEBE1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83D8E34-C96A-0649-A500-4C7413579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C1FA-8DED-774F-A9BF-965BD70CC5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4234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1443AAB-CF41-0148-BC90-304F7189D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6800"/>
            <a:ext cx="10515600" cy="68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1188D97-627F-714B-A0B0-855A906B5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268000"/>
            <a:ext cx="10515600" cy="3862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D5F214B-FF17-2E4F-97E8-98C001A5C2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49F"/>
                </a:solidFill>
              </a:defRPr>
            </a:lvl1pPr>
          </a:lstStyle>
          <a:p>
            <a:r>
              <a:rPr lang="cs-CZ"/>
              <a:t>21.02.2022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88D8351-1CFF-8748-B796-579D5EEDD7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549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66384A0-3575-644F-943F-3D8B6A8E5F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549F"/>
                </a:solidFill>
              </a:defRPr>
            </a:lvl1pPr>
          </a:lstStyle>
          <a:p>
            <a:fld id="{F756C1FA-8DED-774F-A9BF-965BD70CC5BD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Grafický objekt 6">
            <a:extLst>
              <a:ext uri="{FF2B5EF4-FFF2-40B4-BE49-F238E27FC236}">
                <a16:creationId xmlns:a16="http://schemas.microsoft.com/office/drawing/2014/main" id="{7F005F39-F40F-D346-82E7-15471EBD534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0" y="0"/>
            <a:ext cx="2111835" cy="1521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737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549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549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549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549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549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549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lkraj.cz/" TargetMode="External"/><Relationship Id="rId2" Type="http://schemas.openxmlformats.org/officeDocument/2006/relationships/hyperlink" Target="http://www.remeslojeok.cz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Skupina 13">
            <a:extLst>
              <a:ext uri="{FF2B5EF4-FFF2-40B4-BE49-F238E27FC236}">
                <a16:creationId xmlns:a16="http://schemas.microsoft.com/office/drawing/2014/main" id="{1F89291F-BFF3-F149-8545-E5BD693BB10A}"/>
              </a:ext>
            </a:extLst>
          </p:cNvPr>
          <p:cNvGrpSpPr/>
          <p:nvPr/>
        </p:nvGrpSpPr>
        <p:grpSpPr>
          <a:xfrm>
            <a:off x="-1" y="-33556"/>
            <a:ext cx="12192002" cy="6858000"/>
            <a:chOff x="-1" y="-33556"/>
            <a:chExt cx="12192002" cy="6858000"/>
          </a:xfrm>
        </p:grpSpPr>
        <p:sp>
          <p:nvSpPr>
            <p:cNvPr id="7" name="Obdélník 6">
              <a:extLst>
                <a:ext uri="{FF2B5EF4-FFF2-40B4-BE49-F238E27FC236}">
                  <a16:creationId xmlns:a16="http://schemas.microsoft.com/office/drawing/2014/main" id="{9B8A71D6-4121-A049-9152-97C298ED2BB1}"/>
                </a:ext>
              </a:extLst>
            </p:cNvPr>
            <p:cNvSpPr/>
            <p:nvPr/>
          </p:nvSpPr>
          <p:spPr>
            <a:xfrm>
              <a:off x="0" y="-33556"/>
              <a:ext cx="12192001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pic>
          <p:nvPicPr>
            <p:cNvPr id="20" name="Grafický objekt 19">
              <a:extLst>
                <a:ext uri="{FF2B5EF4-FFF2-40B4-BE49-F238E27FC236}">
                  <a16:creationId xmlns:a16="http://schemas.microsoft.com/office/drawing/2014/main" id="{D859EB27-7C8D-FB4C-ABB8-C95E4E30107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768667" y="765706"/>
              <a:ext cx="4259696" cy="532462"/>
            </a:xfrm>
            <a:prstGeom prst="rect">
              <a:avLst/>
            </a:prstGeom>
          </p:spPr>
        </p:pic>
        <p:pic>
          <p:nvPicPr>
            <p:cNvPr id="8" name="Grafický objekt 7">
              <a:extLst>
                <a:ext uri="{FF2B5EF4-FFF2-40B4-BE49-F238E27FC236}">
                  <a16:creationId xmlns:a16="http://schemas.microsoft.com/office/drawing/2014/main" id="{8F093256-8D25-044F-BFF0-EF923A8BDF2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-1" y="0"/>
              <a:ext cx="7896226" cy="5687314"/>
            </a:xfrm>
            <a:prstGeom prst="rect">
              <a:avLst/>
            </a:prstGeom>
          </p:spPr>
        </p:pic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C2A064BA-43CA-F941-BCEA-9499EDA1D9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6369" y="2793534"/>
            <a:ext cx="6751435" cy="2893780"/>
          </a:xfrm>
        </p:spPr>
        <p:txBody>
          <a:bodyPr anchor="b"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itchFamily="34" charset="0"/>
              </a:rPr>
            </a:br>
            <a:b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itchFamily="34" charset="0"/>
              </a:rPr>
            </a:br>
            <a:b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itchFamily="34" charset="0"/>
              </a:rPr>
            </a:br>
            <a:b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itchFamily="34" charset="0"/>
              </a:rPr>
            </a:br>
            <a:b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itchFamily="34" charset="0"/>
              </a:rPr>
            </a:br>
            <a:b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itchFamily="34" charset="0"/>
              </a:rPr>
            </a:br>
            <a:b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itchFamily="34" charset="0"/>
              </a:rPr>
            </a:br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itchFamily="34" charset="0"/>
              </a:rPr>
              <a:t>PRACOVNÍ SETKÁNÍ VÝCHOVNÝCH </a:t>
            </a:r>
            <a:b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itchFamily="34" charset="0"/>
              </a:rPr>
            </a:br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itchFamily="34" charset="0"/>
              </a:rPr>
              <a:t>A KARIÉROVÝCH PORADCŮ</a:t>
            </a:r>
            <a:b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itchFamily="34" charset="0"/>
              </a:rPr>
            </a:br>
            <a:r>
              <a:rPr lang="cs-C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>20</a:t>
            </a:r>
            <a:r>
              <a:rPr lang="cs-C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itchFamily="34" charset="0"/>
              </a:rPr>
              <a:t>. 11. 2025</a:t>
            </a:r>
            <a:endParaRPr lang="cs-CZ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84683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CE69E40A-D2A5-19E7-C9AD-BAB690218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4007"/>
            <a:ext cx="10515600" cy="763399"/>
          </a:xfrm>
        </p:spPr>
        <p:txBody>
          <a:bodyPr>
            <a:normAutofit/>
          </a:bodyPr>
          <a:lstStyle/>
          <a:p>
            <a:pPr algn="ctr"/>
            <a:r>
              <a:rPr lang="cs-CZ" altLang="cs-CZ" sz="4000" b="1" u="sng" dirty="0">
                <a:latin typeface="+mn-lt"/>
                <a:ea typeface="Inter" panose="02000503000000020004" pitchFamily="2" charset="0"/>
              </a:rPr>
              <a:t>Struktura</a:t>
            </a:r>
            <a:r>
              <a:rPr lang="cs-CZ" altLang="cs-CZ" sz="4000" b="1" u="sng" dirty="0">
                <a:latin typeface="+mn-lt"/>
              </a:rPr>
              <a:t> škol v Olomouckém kraji </a:t>
            </a:r>
            <a:endParaRPr lang="cs-CZ" sz="4000" i="1" dirty="0">
              <a:latin typeface="+mn-lt"/>
            </a:endParaRP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94F2764-BE19-BD2D-74C6-7F1FBB175D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8741"/>
            <a:ext cx="10515600" cy="5018671"/>
          </a:xfrm>
        </p:spPr>
        <p:txBody>
          <a:bodyPr>
            <a:normAutofit/>
          </a:bodyPr>
          <a:lstStyle/>
          <a:p>
            <a:pPr algn="just">
              <a:spcAft>
                <a:spcPts val="1800"/>
              </a:spcAft>
              <a:defRPr/>
            </a:pPr>
            <a:endParaRPr lang="cs-CZ" altLang="cs-CZ" b="1" dirty="0">
              <a:latin typeface="Calibri" panose="020F0502020204030204" pitchFamily="34" charset="0"/>
            </a:endParaRPr>
          </a:p>
          <a:p>
            <a:pPr algn="just">
              <a:spcAft>
                <a:spcPts val="1800"/>
              </a:spcAft>
              <a:defRPr/>
            </a:pPr>
            <a:r>
              <a:rPr lang="cs-CZ" altLang="cs-CZ" b="1" dirty="0">
                <a:latin typeface="Inter" panose="02000503000000020004" pitchFamily="2" charset="0"/>
                <a:ea typeface="Inter" panose="02000503000000020004" pitchFamily="2" charset="0"/>
              </a:rPr>
              <a:t>Olomoucký kraj k dnešnímu dni zřizuje 107 škol a školských zařízení. 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defRPr/>
            </a:pPr>
            <a:r>
              <a:rPr lang="cs-CZ" b="1" dirty="0">
                <a:latin typeface="Inter" panose="02000503000000020004" pitchFamily="2" charset="0"/>
                <a:ea typeface="Inter" panose="02000503000000020004" pitchFamily="2" charset="0"/>
              </a:rPr>
              <a:t>Struktura středních škol v Olomouckém kraji v členění dle zřizovatele: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b="1" dirty="0">
                <a:latin typeface="Inter" panose="02000503000000020004" pitchFamily="2" charset="0"/>
                <a:ea typeface="Inter" panose="02000503000000020004" pitchFamily="2" charset="0"/>
              </a:rPr>
              <a:t>	Olomoucký kraj - 67 škol </a:t>
            </a:r>
            <a:r>
              <a:rPr lang="cs-CZ" dirty="0">
                <a:latin typeface="Inter" panose="02000503000000020004" pitchFamily="2" charset="0"/>
                <a:ea typeface="Inter" panose="02000503000000020004" pitchFamily="2" charset="0"/>
              </a:rPr>
              <a:t>(vč. 9 škol speciálních)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b="1" dirty="0">
                <a:latin typeface="Inter" panose="02000503000000020004" pitchFamily="2" charset="0"/>
                <a:ea typeface="Inter" panose="02000503000000020004" pitchFamily="2" charset="0"/>
              </a:rPr>
              <a:t>	soukromá osoba - 17 škol </a:t>
            </a:r>
            <a:r>
              <a:rPr lang="cs-CZ" dirty="0">
                <a:latin typeface="Inter" panose="02000503000000020004" pitchFamily="2" charset="0"/>
                <a:ea typeface="Inter" panose="02000503000000020004" pitchFamily="2" charset="0"/>
              </a:rPr>
              <a:t>(vč. </a:t>
            </a:r>
            <a:r>
              <a:rPr lang="cs-CZ">
                <a:latin typeface="Inter" panose="02000503000000020004" pitchFamily="2" charset="0"/>
                <a:ea typeface="Inter" panose="02000503000000020004" pitchFamily="2" charset="0"/>
              </a:rPr>
              <a:t>5 </a:t>
            </a:r>
            <a:r>
              <a:rPr lang="cs-CZ" dirty="0">
                <a:latin typeface="Inter" panose="02000503000000020004" pitchFamily="2" charset="0"/>
                <a:ea typeface="Inter" panose="02000503000000020004" pitchFamily="2" charset="0"/>
              </a:rPr>
              <a:t>škol speciálních)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b="1" dirty="0">
                <a:latin typeface="Inter" panose="02000503000000020004" pitchFamily="2" charset="0"/>
                <a:ea typeface="Inter" panose="02000503000000020004" pitchFamily="2" charset="0"/>
              </a:rPr>
              <a:t>	obec - 3 školy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b="1" dirty="0">
                <a:latin typeface="Inter" panose="02000503000000020004" pitchFamily="2" charset="0"/>
                <a:ea typeface="Inter" panose="02000503000000020004" pitchFamily="2" charset="0"/>
              </a:rPr>
              <a:t>       církev - 2 školy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C1FA-8DED-774F-A9BF-965BD70CC5BD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4541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CE69E40A-D2A5-19E7-C9AD-BAB690218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4007"/>
            <a:ext cx="10515600" cy="763399"/>
          </a:xfrm>
        </p:spPr>
        <p:txBody>
          <a:bodyPr>
            <a:normAutofit/>
          </a:bodyPr>
          <a:lstStyle/>
          <a:p>
            <a:pPr algn="ctr"/>
            <a:r>
              <a:rPr lang="cs-CZ" altLang="cs-CZ" sz="4000" b="1" u="sng" dirty="0">
                <a:latin typeface="Inter" panose="02000503000000020004" pitchFamily="2" charset="0"/>
                <a:ea typeface="Inter" panose="02000503000000020004" pitchFamily="2" charset="0"/>
              </a:rPr>
              <a:t>Změna oborů na SŠ</a:t>
            </a:r>
            <a:endParaRPr lang="cs-CZ" sz="4000" i="1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94F2764-BE19-BD2D-74C6-7F1FBB175D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6875"/>
            <a:ext cx="10515600" cy="5060537"/>
          </a:xfrm>
        </p:spPr>
        <p:txBody>
          <a:bodyPr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cs-CZ" b="0" i="0" dirty="0">
                <a:effectLst/>
                <a:highlight>
                  <a:srgbClr val="FFFFFF"/>
                </a:highlight>
              </a:rPr>
              <a:t>s účinností </a:t>
            </a:r>
            <a:r>
              <a:rPr lang="cs-CZ" b="1" i="0" dirty="0">
                <a:effectLst/>
                <a:highlight>
                  <a:srgbClr val="FFFFFF"/>
                </a:highlight>
              </a:rPr>
              <a:t>od 1. 9. 2025 </a:t>
            </a:r>
            <a:r>
              <a:rPr lang="cs-CZ" b="0" i="0" dirty="0">
                <a:effectLst/>
                <a:highlight>
                  <a:srgbClr val="FFFFFF"/>
                </a:highlight>
              </a:rPr>
              <a:t>došlo </a:t>
            </a:r>
            <a:r>
              <a:rPr lang="cs-CZ" b="0" i="0" dirty="0">
                <a:effectLst/>
              </a:rPr>
              <a:t>k následujícím změnám u školských </a:t>
            </a:r>
            <a:r>
              <a:rPr lang="cs-CZ" b="0" i="0" dirty="0">
                <a:effectLst/>
                <a:highlight>
                  <a:srgbClr val="FFFFFF"/>
                </a:highlight>
              </a:rPr>
              <a:t>příspěvkových organizací: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cs-CZ" b="1" dirty="0">
                <a:highlight>
                  <a:srgbClr val="FFFFFF"/>
                </a:highlight>
              </a:rPr>
              <a:t>Střední průmyslová škola stavební, Lipník nad Bečvou,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cs-CZ" b="1" dirty="0">
                <a:highlight>
                  <a:srgbClr val="FFFFFF"/>
                </a:highlight>
              </a:rPr>
              <a:t>Komenského sady 257</a:t>
            </a:r>
            <a:endParaRPr lang="cs-CZ" dirty="0">
              <a:highlight>
                <a:srgbClr val="FFFFFF"/>
              </a:highlight>
            </a:endParaRPr>
          </a:p>
          <a:p>
            <a:pPr>
              <a:lnSpc>
                <a:spcPct val="100000"/>
              </a:lnSpc>
            </a:pPr>
            <a:r>
              <a:rPr lang="cs-CZ" b="1" dirty="0">
                <a:highlight>
                  <a:srgbClr val="FFFFFF"/>
                </a:highlight>
              </a:rPr>
              <a:t>zápis</a:t>
            </a:r>
            <a:r>
              <a:rPr lang="cs-CZ" dirty="0">
                <a:highlight>
                  <a:srgbClr val="FFFFFF"/>
                </a:highlight>
              </a:rPr>
              <a:t> oboru vzdělání </a:t>
            </a:r>
            <a:r>
              <a:rPr lang="cs-CZ" b="1" dirty="0">
                <a:highlight>
                  <a:srgbClr val="FFFFFF"/>
                </a:highlight>
              </a:rPr>
              <a:t>82-41-M/11 Design interiéru</a:t>
            </a:r>
            <a:r>
              <a:rPr lang="cs-CZ" dirty="0">
                <a:highlight>
                  <a:srgbClr val="FFFFFF"/>
                </a:highlight>
              </a:rPr>
              <a:t> (denní forma vzdělávání) s cílovou kapacitou 120 žáků;</a:t>
            </a:r>
          </a:p>
          <a:p>
            <a:pPr>
              <a:lnSpc>
                <a:spcPct val="100000"/>
              </a:lnSpc>
            </a:pPr>
            <a:r>
              <a:rPr lang="cs-CZ" b="1" dirty="0">
                <a:highlight>
                  <a:srgbClr val="FFFFFF"/>
                </a:highlight>
              </a:rPr>
              <a:t>výmaz</a:t>
            </a:r>
            <a:r>
              <a:rPr lang="cs-CZ" dirty="0">
                <a:highlight>
                  <a:srgbClr val="FFFFFF"/>
                </a:highlight>
              </a:rPr>
              <a:t> oboru vzdělání </a:t>
            </a:r>
            <a:r>
              <a:rPr lang="cs-CZ" b="1" dirty="0">
                <a:highlight>
                  <a:srgbClr val="FFFFFF"/>
                </a:highlight>
              </a:rPr>
              <a:t>82-41-M/05 Grafický design </a:t>
            </a:r>
            <a:r>
              <a:rPr lang="cs-CZ" dirty="0">
                <a:highlight>
                  <a:srgbClr val="FFFFFF"/>
                </a:highlight>
              </a:rPr>
              <a:t>(denní forma vzdělávání) s cílovou kapacitou 120 žáků, jako reciproční náhrada za nový obor vzdělání.</a:t>
            </a:r>
          </a:p>
          <a:p>
            <a:pPr marL="457200" algn="l"/>
            <a:endParaRPr lang="cs-CZ" b="0" i="0" dirty="0">
              <a:effectLst/>
              <a:highlight>
                <a:srgbClr val="FFFFFF"/>
              </a:highlight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C1FA-8DED-774F-A9BF-965BD70CC5BD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8675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842718-A278-F373-8D4D-58E703404A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9EFAEF71-B9ED-7890-C23C-27387AE14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3224"/>
            <a:ext cx="10515600" cy="979715"/>
          </a:xfrm>
        </p:spPr>
        <p:txBody>
          <a:bodyPr>
            <a:normAutofit/>
          </a:bodyPr>
          <a:lstStyle/>
          <a:p>
            <a:pPr algn="ctr"/>
            <a:r>
              <a:rPr lang="cs-CZ" sz="4000" b="1" u="sng" dirty="0">
                <a:latin typeface="Inter" panose="02000503000000020004" pitchFamily="2" charset="0"/>
                <a:ea typeface="Inter" panose="02000503000000020004" pitchFamily="2" charset="0"/>
                <a:cs typeface="Calibri" pitchFamily="34" charset="0"/>
              </a:rPr>
              <a:t>Nové obory vzdělání v OK</a:t>
            </a:r>
            <a:endParaRPr lang="cs-CZ" sz="4000" i="1" dirty="0">
              <a:solidFill>
                <a:schemeClr val="accent3">
                  <a:lumMod val="50000"/>
                </a:schemeClr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635EFC3-2E3B-D567-888C-EEE2DE06D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2939"/>
            <a:ext cx="10515600" cy="5234473"/>
          </a:xfrm>
        </p:spPr>
        <p:txBody>
          <a:bodyPr>
            <a:normAutofit/>
          </a:bodyPr>
          <a:lstStyle/>
          <a:p>
            <a:pPr algn="just"/>
            <a:endParaRPr lang="cs-CZ" b="1" dirty="0"/>
          </a:p>
          <a:p>
            <a:pPr algn="just"/>
            <a:r>
              <a:rPr lang="cs-CZ" b="1" dirty="0"/>
              <a:t>Střední průmyslová škola Jeseník </a:t>
            </a:r>
          </a:p>
          <a:p>
            <a:pPr marL="0" indent="0" algn="just">
              <a:buNone/>
            </a:pPr>
            <a:r>
              <a:rPr lang="cs-CZ" b="1" dirty="0"/>
              <a:t>  </a:t>
            </a:r>
            <a:r>
              <a:rPr lang="cs-CZ" dirty="0"/>
              <a:t>k</a:t>
            </a:r>
            <a:r>
              <a:rPr lang="cs-CZ" b="1" dirty="0"/>
              <a:t> </a:t>
            </a:r>
            <a:r>
              <a:rPr lang="cs-CZ" dirty="0"/>
              <a:t>1. 9. 2025 nové maturitní obory (denní forma vzdělávání) </a:t>
            </a:r>
          </a:p>
          <a:p>
            <a:pPr marL="0" indent="0" algn="just">
              <a:buNone/>
            </a:pPr>
            <a:r>
              <a:rPr lang="cs-CZ" dirty="0"/>
              <a:t>  </a:t>
            </a:r>
            <a:r>
              <a:rPr lang="cs-CZ" b="1" dirty="0"/>
              <a:t>68-42-M/01 Bezpečnostně právní činnost</a:t>
            </a:r>
          </a:p>
          <a:p>
            <a:pPr marL="0" indent="0" algn="just">
              <a:buNone/>
            </a:pPr>
            <a:r>
              <a:rPr lang="cs-CZ" b="1" dirty="0"/>
              <a:t>  69-41-L/01   Kosmetické služby </a:t>
            </a:r>
          </a:p>
          <a:p>
            <a:pPr marL="0" indent="0" algn="just">
              <a:buNone/>
            </a:pPr>
            <a:r>
              <a:rPr lang="cs-CZ" b="1" dirty="0"/>
              <a:t>  </a:t>
            </a:r>
            <a:endParaRPr lang="cs-CZ" dirty="0"/>
          </a:p>
          <a:p>
            <a:pPr algn="just"/>
            <a:r>
              <a:rPr lang="cs-CZ" b="1" dirty="0"/>
              <a:t>SŠ, ZŠ, MŠ Přerov, Malá Dlážka 4</a:t>
            </a:r>
          </a:p>
          <a:p>
            <a:pPr marL="0" indent="0" algn="just">
              <a:buNone/>
            </a:pPr>
            <a:r>
              <a:rPr lang="cs-CZ" b="1" dirty="0"/>
              <a:t> </a:t>
            </a:r>
            <a:r>
              <a:rPr lang="cs-CZ" dirty="0"/>
              <a:t> k 1. 9. 2025 nový obor E (denní forma vzdělávání) </a:t>
            </a:r>
          </a:p>
          <a:p>
            <a:pPr marL="0" indent="0" algn="just">
              <a:buNone/>
            </a:pPr>
            <a:r>
              <a:rPr lang="cs-CZ" b="1" dirty="0"/>
              <a:t>  69-54-E/01 Provozní služby</a:t>
            </a:r>
          </a:p>
          <a:p>
            <a:pPr marL="0" indent="0" algn="just">
              <a:buNone/>
            </a:pPr>
            <a:endParaRPr lang="cs-CZ" b="1" dirty="0"/>
          </a:p>
          <a:p>
            <a:endParaRPr lang="cs-CZ" b="1" dirty="0">
              <a:cs typeface="Times New Roman" panose="02020603050405020304" pitchFamily="18" charset="0"/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05AD384-DB1B-D0C9-3730-E20BF2546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C1FA-8DED-774F-A9BF-965BD70CC5BD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1481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CE69E40A-D2A5-19E7-C9AD-BAB690218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3224"/>
            <a:ext cx="10515600" cy="979715"/>
          </a:xfrm>
        </p:spPr>
        <p:txBody>
          <a:bodyPr>
            <a:normAutofit/>
          </a:bodyPr>
          <a:lstStyle/>
          <a:p>
            <a:pPr algn="ctr"/>
            <a:r>
              <a:rPr lang="cs-CZ" altLang="cs-CZ" sz="4000" b="1" u="sng" dirty="0">
                <a:latin typeface="Inter" panose="02000503000000020004" pitchFamily="2" charset="0"/>
                <a:ea typeface="Inter" panose="02000503000000020004" pitchFamily="2" charset="0"/>
              </a:rPr>
              <a:t>Změna oborů na SŠ</a:t>
            </a:r>
            <a:endParaRPr lang="cs-CZ" sz="4000" i="1" dirty="0">
              <a:solidFill>
                <a:schemeClr val="accent3">
                  <a:lumMod val="50000"/>
                </a:schemeClr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94F2764-BE19-BD2D-74C6-7F1FBB175D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2939"/>
            <a:ext cx="10515600" cy="523447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cs-CZ" b="1" dirty="0"/>
          </a:p>
          <a:p>
            <a:pPr algn="just">
              <a:lnSpc>
                <a:spcPct val="100000"/>
              </a:lnSpc>
            </a:pPr>
            <a:r>
              <a:rPr lang="cs-CZ" b="1" dirty="0"/>
              <a:t>Střední škola řemesel a Odborné učiliště Lipová-lázně</a:t>
            </a:r>
            <a:r>
              <a:rPr lang="cs-CZ" dirty="0"/>
              <a:t>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dirty="0"/>
              <a:t>   - od 1. 9. 2026 zrušeny následující obory H (denní forma vzdělávání),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dirty="0"/>
              <a:t>  které již poslední tři roky nebyly otevřeny. Jde o tyto obory: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dirty="0"/>
              <a:t> </a:t>
            </a:r>
          </a:p>
          <a:p>
            <a:pPr marL="0" indent="0" algn="ctr">
              <a:buNone/>
            </a:pPr>
            <a:r>
              <a:rPr lang="cs-CZ" b="1" dirty="0"/>
              <a:t>  Kameník </a:t>
            </a:r>
          </a:p>
          <a:p>
            <a:pPr marL="0" indent="0" algn="ctr">
              <a:buNone/>
            </a:pPr>
            <a:r>
              <a:rPr lang="cs-CZ" b="1" dirty="0"/>
              <a:t>  Tesař</a:t>
            </a:r>
          </a:p>
          <a:p>
            <a:pPr marL="0" indent="0" algn="ctr">
              <a:buNone/>
            </a:pPr>
            <a:r>
              <a:rPr lang="cs-CZ" b="1" dirty="0"/>
              <a:t>  Pečovatelské </a:t>
            </a:r>
            <a:r>
              <a:rPr lang="cs-CZ" b="1"/>
              <a:t>služby </a:t>
            </a:r>
            <a:endParaRPr lang="cs-CZ" dirty="0"/>
          </a:p>
          <a:p>
            <a:pPr marL="0" indent="0">
              <a:buNone/>
            </a:pPr>
            <a:endParaRPr lang="cs-CZ" sz="2800" b="1" dirty="0">
              <a:effectLst/>
              <a:latin typeface="Inter" panose="02000503000000020004" pitchFamily="2" charset="0"/>
              <a:ea typeface="Inter" panose="02000503000000020004" pitchFamily="2" charset="0"/>
              <a:cs typeface="Calibri" panose="020F0502020204030204" pitchFamily="34" charset="0"/>
            </a:endParaRPr>
          </a:p>
          <a:p>
            <a:endParaRPr lang="cs-CZ" b="1" dirty="0">
              <a:cs typeface="Times New Roman" panose="02020603050405020304" pitchFamily="18" charset="0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C1FA-8DED-774F-A9BF-965BD70CC5BD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523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CE69E40A-D2A5-19E7-C9AD-BAB690218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3340"/>
            <a:ext cx="10515600" cy="1115736"/>
          </a:xfrm>
        </p:spPr>
        <p:txBody>
          <a:bodyPr>
            <a:noAutofit/>
          </a:bodyPr>
          <a:lstStyle/>
          <a:p>
            <a:pPr algn="ctr"/>
            <a:r>
              <a:rPr lang="cs-CZ" sz="4000" b="1" u="sng" dirty="0">
                <a:latin typeface="Inter" panose="02000503000000020004" pitchFamily="2" charset="0"/>
                <a:ea typeface="Inter" panose="02000503000000020004" pitchFamily="2" charset="0"/>
              </a:rPr>
              <a:t>Podpora polytechnického vzdělávání </a:t>
            </a:r>
            <a:br>
              <a:rPr lang="cs-CZ" sz="4000" b="1" u="sng" dirty="0">
                <a:latin typeface="Inter" panose="02000503000000020004" pitchFamily="2" charset="0"/>
                <a:ea typeface="Inter" panose="02000503000000020004" pitchFamily="2" charset="0"/>
              </a:rPr>
            </a:br>
            <a:r>
              <a:rPr lang="cs-CZ" sz="4000" b="1" u="sng" dirty="0">
                <a:latin typeface="Inter" panose="02000503000000020004" pitchFamily="2" charset="0"/>
                <a:ea typeface="Inter" panose="02000503000000020004" pitchFamily="2" charset="0"/>
              </a:rPr>
              <a:t>a řemesel v Olomouckém kraji</a:t>
            </a:r>
            <a:endParaRPr lang="cs-CZ" sz="4000" i="1" dirty="0">
              <a:solidFill>
                <a:schemeClr val="accent3">
                  <a:lumMod val="50000"/>
                </a:schemeClr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94F2764-BE19-BD2D-74C6-7F1FBB175D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5578"/>
            <a:ext cx="10515600" cy="4741834"/>
          </a:xfrm>
        </p:spPr>
        <p:txBody>
          <a:bodyPr>
            <a:normAutofit fontScale="40000" lnSpcReduction="20000"/>
          </a:bodyPr>
          <a:lstStyle/>
          <a:p>
            <a:pPr algn="just">
              <a:lnSpc>
                <a:spcPct val="100000"/>
              </a:lnSpc>
            </a:pPr>
            <a:endParaRPr lang="cs-CZ" dirty="0"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Aft>
                <a:spcPts val="1200"/>
              </a:spcAft>
              <a:buNone/>
            </a:pPr>
            <a:r>
              <a:rPr lang="cs-CZ" sz="5900" dirty="0">
                <a:ea typeface="Inter" panose="02000503000000020004" pitchFamily="2" charset="0"/>
              </a:rPr>
              <a:t>Podpora je </a:t>
            </a:r>
            <a:r>
              <a:rPr lang="cs-CZ" sz="5900" b="1" dirty="0">
                <a:ea typeface="Inter" panose="02000503000000020004" pitchFamily="2" charset="0"/>
              </a:rPr>
              <a:t>hrazena z rozpočtu Olomouckého kraje</a:t>
            </a:r>
            <a:r>
              <a:rPr lang="cs-CZ" sz="5900" dirty="0">
                <a:ea typeface="Inter" panose="02000503000000020004" pitchFamily="2" charset="0"/>
              </a:rPr>
              <a:t> a je </a:t>
            </a:r>
            <a:r>
              <a:rPr lang="cs-CZ" sz="5900" b="1" dirty="0">
                <a:ea typeface="Inter" panose="02000503000000020004" pitchFamily="2" charset="0"/>
              </a:rPr>
              <a:t>určena žákům středních škol všech zřizovatelů.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cs-CZ" sz="5900" dirty="0">
                <a:ea typeface="Inter" panose="02000503000000020004" pitchFamily="2" charset="0"/>
              </a:rPr>
              <a:t>Od školního roku 2010/11 Olomoucký kraj finančně podporuje </a:t>
            </a:r>
            <a:r>
              <a:rPr lang="cs-CZ" sz="5900" b="1" dirty="0">
                <a:ea typeface="Inter" panose="02000503000000020004" pitchFamily="2" charset="0"/>
              </a:rPr>
              <a:t>žáky vybraných učebních oborů </a:t>
            </a:r>
            <a:r>
              <a:rPr lang="cs-CZ" sz="5900" dirty="0">
                <a:ea typeface="Inter" panose="02000503000000020004" pitchFamily="2" charset="0"/>
              </a:rPr>
              <a:t>(viz. dále)</a:t>
            </a:r>
            <a:r>
              <a:rPr lang="cs-CZ" sz="5900" b="1" dirty="0">
                <a:ea typeface="Inter" panose="02000503000000020004" pitchFamily="2" charset="0"/>
              </a:rPr>
              <a:t>.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cs-CZ" sz="5900" dirty="0">
                <a:ea typeface="Inter" panose="02000503000000020004" pitchFamily="2" charset="0"/>
              </a:rPr>
              <a:t>Od školního roku 2014/15 Olomoucký kraj finančně podporuje </a:t>
            </a:r>
            <a:r>
              <a:rPr lang="cs-CZ" sz="5900" b="1" dirty="0">
                <a:ea typeface="Inter" panose="02000503000000020004" pitchFamily="2" charset="0"/>
              </a:rPr>
              <a:t>žáky technických oborů zakončených maturitní zkouškou.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cs-CZ" sz="5900" dirty="0">
                <a:ea typeface="Inter" panose="02000503000000020004" pitchFamily="2" charset="0"/>
              </a:rPr>
              <a:t>Od školního roku 2020/21 zavedl Olomoucký kraj </a:t>
            </a:r>
            <a:r>
              <a:rPr lang="cs-CZ" sz="5900" b="1" dirty="0">
                <a:ea typeface="Inter" panose="02000503000000020004" pitchFamily="2" charset="0"/>
              </a:rPr>
              <a:t>Jesenická stipendia.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cs-CZ" sz="4500" dirty="0"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cs-CZ" sz="4500" dirty="0">
                <a:cs typeface="Times New Roman" panose="02020603050405020304" pitchFamily="18" charset="0"/>
              </a:rPr>
              <a:t>   </a:t>
            </a:r>
            <a:endParaRPr lang="cs-CZ" sz="4500" b="1" dirty="0"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cs-CZ" sz="3200" b="1" dirty="0">
              <a:highlight>
                <a:srgbClr val="FFFF00"/>
              </a:highlight>
              <a:cs typeface="Times New Roman" panose="02020603050405020304" pitchFamily="18" charset="0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C1FA-8DED-774F-A9BF-965BD70CC5BD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3349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CE69E40A-D2A5-19E7-C9AD-BAB690218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3340"/>
            <a:ext cx="10515600" cy="1115736"/>
          </a:xfrm>
        </p:spPr>
        <p:txBody>
          <a:bodyPr>
            <a:noAutofit/>
          </a:bodyPr>
          <a:lstStyle/>
          <a:p>
            <a:pPr algn="ctr"/>
            <a:r>
              <a:rPr lang="cs-CZ" sz="4000" b="1" u="sng" dirty="0">
                <a:latin typeface="Inter" panose="02000503000000020004" pitchFamily="2" charset="0"/>
                <a:ea typeface="Inter" panose="02000503000000020004" pitchFamily="2" charset="0"/>
              </a:rPr>
              <a:t>Podpora polytechnického vzdělávání </a:t>
            </a:r>
            <a:br>
              <a:rPr lang="cs-CZ" sz="4000" b="1" u="sng" dirty="0">
                <a:latin typeface="Inter" panose="02000503000000020004" pitchFamily="2" charset="0"/>
                <a:ea typeface="Inter" panose="02000503000000020004" pitchFamily="2" charset="0"/>
              </a:rPr>
            </a:br>
            <a:r>
              <a:rPr lang="cs-CZ" sz="4000" b="1" u="sng" dirty="0">
                <a:latin typeface="Inter" panose="02000503000000020004" pitchFamily="2" charset="0"/>
                <a:ea typeface="Inter" panose="02000503000000020004" pitchFamily="2" charset="0"/>
              </a:rPr>
              <a:t>a řemesel v Olomouckém kraji</a:t>
            </a:r>
            <a:endParaRPr lang="cs-CZ" sz="4000" i="1" dirty="0">
              <a:solidFill>
                <a:schemeClr val="accent3">
                  <a:lumMod val="50000"/>
                </a:schemeClr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94F2764-BE19-BD2D-74C6-7F1FBB175D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5578"/>
            <a:ext cx="10515600" cy="4741834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spcAft>
                <a:spcPts val="1800"/>
              </a:spcAft>
              <a:buNone/>
              <a:defRPr/>
            </a:pPr>
            <a:r>
              <a:rPr lang="cs-CZ" sz="5100" u="sng" dirty="0"/>
              <a:t> </a:t>
            </a:r>
          </a:p>
          <a:p>
            <a:pPr algn="just">
              <a:lnSpc>
                <a:spcPct val="120000"/>
              </a:lnSpc>
              <a:spcAft>
                <a:spcPts val="1800"/>
              </a:spcAft>
              <a:defRPr/>
            </a:pPr>
            <a:r>
              <a:rPr lang="cs-CZ" sz="5100" dirty="0"/>
              <a:t>Stipendia jsou poskytována za účelem zvýšení zájmu žáků o studium vybraných oborů, o jejichž </a:t>
            </a:r>
            <a:r>
              <a:rPr lang="cs-CZ" sz="5100" b="1" dirty="0"/>
              <a:t>absolventy je na trhu práce dlouhodobý zájem.</a:t>
            </a:r>
          </a:p>
          <a:p>
            <a:pPr algn="just">
              <a:lnSpc>
                <a:spcPct val="120000"/>
              </a:lnSpc>
            </a:pPr>
            <a:r>
              <a:rPr lang="cs-CZ" sz="5100" dirty="0"/>
              <a:t>V rámci školního roku 2026/2027 bude podporováno </a:t>
            </a:r>
            <a:r>
              <a:rPr lang="cs-CZ" sz="5100" b="1" dirty="0"/>
              <a:t>celkem  47 oborů vzdělání</a:t>
            </a:r>
            <a:r>
              <a:rPr lang="cs-CZ" sz="5100" dirty="0"/>
              <a:t>, z toho </a:t>
            </a:r>
            <a:r>
              <a:rPr lang="cs-CZ" sz="5100" b="1" dirty="0"/>
              <a:t>29 učebních </a:t>
            </a:r>
            <a:r>
              <a:rPr lang="cs-CZ" sz="5100" dirty="0"/>
              <a:t>a </a:t>
            </a:r>
            <a:r>
              <a:rPr lang="cs-CZ" sz="5100" b="1" dirty="0"/>
              <a:t>18 oborů </a:t>
            </a:r>
            <a:r>
              <a:rPr lang="cs-CZ" sz="5100" dirty="0"/>
              <a:t>vzdělání zakončených </a:t>
            </a:r>
            <a:r>
              <a:rPr lang="cs-CZ" sz="5100" b="1" dirty="0"/>
              <a:t>maturitní zkouškou.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cs-CZ" sz="4500" dirty="0">
                <a:cs typeface="Times New Roman" panose="02020603050405020304" pitchFamily="18" charset="0"/>
              </a:rPr>
              <a:t>   </a:t>
            </a:r>
            <a:endParaRPr lang="cs-CZ" sz="4500" b="1" dirty="0"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cs-CZ" sz="3200" b="1" dirty="0">
              <a:highlight>
                <a:srgbClr val="FFFF00"/>
              </a:highlight>
              <a:cs typeface="Times New Roman" panose="02020603050405020304" pitchFamily="18" charset="0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C1FA-8DED-774F-A9BF-965BD70CC5BD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1135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CE69E40A-D2A5-19E7-C9AD-BAB690218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3340"/>
            <a:ext cx="10515600" cy="1115736"/>
          </a:xfrm>
        </p:spPr>
        <p:txBody>
          <a:bodyPr>
            <a:noAutofit/>
          </a:bodyPr>
          <a:lstStyle/>
          <a:p>
            <a:pPr algn="ctr"/>
            <a:r>
              <a:rPr lang="cs-CZ" sz="4000" b="1" u="sng" dirty="0">
                <a:latin typeface="Inter" panose="02000503000000020004" pitchFamily="2" charset="0"/>
                <a:ea typeface="Inter" panose="02000503000000020004" pitchFamily="2" charset="0"/>
              </a:rPr>
              <a:t>Podpora polytechnického vzdělávání </a:t>
            </a:r>
            <a:br>
              <a:rPr lang="cs-CZ" sz="4000" b="1" u="sng" dirty="0">
                <a:latin typeface="Inter" panose="02000503000000020004" pitchFamily="2" charset="0"/>
                <a:ea typeface="Inter" panose="02000503000000020004" pitchFamily="2" charset="0"/>
              </a:rPr>
            </a:br>
            <a:r>
              <a:rPr lang="cs-CZ" sz="4000" b="1" u="sng" dirty="0">
                <a:latin typeface="Inter" panose="02000503000000020004" pitchFamily="2" charset="0"/>
                <a:ea typeface="Inter" panose="02000503000000020004" pitchFamily="2" charset="0"/>
              </a:rPr>
              <a:t>a řemesel v Olomouckém kraji</a:t>
            </a:r>
            <a:endParaRPr lang="cs-CZ" sz="4000" i="1" dirty="0">
              <a:solidFill>
                <a:schemeClr val="accent3">
                  <a:lumMod val="50000"/>
                </a:schemeClr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94F2764-BE19-BD2D-74C6-7F1FBB175D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5578"/>
            <a:ext cx="10515600" cy="4741834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00000"/>
              </a:lnSpc>
            </a:pPr>
            <a:endParaRPr lang="cs-CZ" dirty="0"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</a:pPr>
            <a:r>
              <a:rPr lang="cs-CZ" sz="11200" dirty="0">
                <a:cs typeface="Calibri" panose="020F0502020204030204" pitchFamily="34" charset="0"/>
              </a:rPr>
              <a:t>I v letošním roce bude vydána nová propagační brožurka </a:t>
            </a:r>
            <a:r>
              <a:rPr lang="cs-CZ" sz="11200" b="1" dirty="0">
                <a:cs typeface="Calibri" panose="020F0502020204030204" pitchFamily="34" charset="0"/>
              </a:rPr>
              <a:t>Podpora polytechnického vzdělávání a řemesel v Olomouckém kraji – stipendia 2026/2027. </a:t>
            </a:r>
            <a:r>
              <a:rPr lang="cs-CZ" sz="11200" dirty="0">
                <a:cs typeface="Calibri" panose="020F0502020204030204" pitchFamily="34" charset="0"/>
              </a:rPr>
              <a:t>Bude k dispozici na výstavě SCHOLARIS v Olomouci a pobočkách Úřadu práce.</a:t>
            </a:r>
          </a:p>
          <a:p>
            <a:pPr lvl="0" algn="just">
              <a:lnSpc>
                <a:spcPct val="120000"/>
              </a:lnSpc>
            </a:pPr>
            <a:endParaRPr lang="cs-CZ" sz="11200" dirty="0">
              <a:cs typeface="Calibri" panose="020F0502020204030204" pitchFamily="34" charset="0"/>
            </a:endParaRPr>
          </a:p>
          <a:p>
            <a:pPr lvl="0" algn="just">
              <a:lnSpc>
                <a:spcPct val="120000"/>
              </a:lnSpc>
            </a:pPr>
            <a:r>
              <a:rPr lang="cs-CZ" sz="11200" u="sng" dirty="0">
                <a:cs typeface="Calibri" panose="020F0502020204030204" pitchFamily="34" charset="0"/>
                <a:hlinkClick r:id="rId2"/>
              </a:rPr>
              <a:t>www.remeslojeok.cz</a:t>
            </a:r>
            <a:endParaRPr lang="cs-CZ" sz="11200" u="sng" dirty="0">
              <a:cs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cs-CZ" sz="11200" u="sng" dirty="0">
                <a:cs typeface="Calibri" panose="020F0502020204030204" pitchFamily="34" charset="0"/>
                <a:hlinkClick r:id="rId3"/>
              </a:rPr>
              <a:t>www.olkraj.cz</a:t>
            </a:r>
            <a:endParaRPr lang="cs-CZ" sz="11200" u="sng" dirty="0">
              <a:cs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endParaRPr lang="cs-CZ" sz="11200" u="sng" dirty="0">
              <a:cs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cs-CZ" sz="11200" b="1" dirty="0">
                <a:cs typeface="Times New Roman" panose="02020603050405020304" pitchFamily="18" charset="0"/>
              </a:rPr>
              <a:t>ATLAS ŠKOLSTVÍ 2026/2027</a:t>
            </a:r>
            <a:r>
              <a:rPr lang="cs-CZ" sz="11200" dirty="0">
                <a:cs typeface="Times New Roman" panose="02020603050405020304" pitchFamily="18" charset="0"/>
              </a:rPr>
              <a:t> je již také k dispozici.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cs-CZ" sz="11200" dirty="0"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cs-CZ" sz="11200" dirty="0">
                <a:cs typeface="Times New Roman" panose="02020603050405020304" pitchFamily="18" charset="0"/>
              </a:rPr>
              <a:t>   </a:t>
            </a:r>
            <a:endParaRPr lang="cs-CZ" sz="11200" b="1" dirty="0"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cs-CZ" sz="3200" b="1" dirty="0">
              <a:highlight>
                <a:srgbClr val="FFFF00"/>
              </a:highlight>
              <a:cs typeface="Times New Roman" panose="02020603050405020304" pitchFamily="18" charset="0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C1FA-8DED-774F-A9BF-965BD70CC5BD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3330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Skupina 13">
            <a:extLst>
              <a:ext uri="{FF2B5EF4-FFF2-40B4-BE49-F238E27FC236}">
                <a16:creationId xmlns:a16="http://schemas.microsoft.com/office/drawing/2014/main" id="{1F89291F-BFF3-F149-8545-E5BD693BB10A}"/>
              </a:ext>
            </a:extLst>
          </p:cNvPr>
          <p:cNvGrpSpPr/>
          <p:nvPr/>
        </p:nvGrpSpPr>
        <p:grpSpPr>
          <a:xfrm>
            <a:off x="-1" y="0"/>
            <a:ext cx="12192001" cy="6858000"/>
            <a:chOff x="-1" y="0"/>
            <a:chExt cx="12192001" cy="6858000"/>
          </a:xfrm>
        </p:grpSpPr>
        <p:sp>
          <p:nvSpPr>
            <p:cNvPr id="7" name="Obdélník 6">
              <a:extLst>
                <a:ext uri="{FF2B5EF4-FFF2-40B4-BE49-F238E27FC236}">
                  <a16:creationId xmlns:a16="http://schemas.microsoft.com/office/drawing/2014/main" id="{9B8A71D6-4121-A049-9152-97C298ED2BB1}"/>
                </a:ext>
              </a:extLst>
            </p:cNvPr>
            <p:cNvSpPr/>
            <p:nvPr/>
          </p:nvSpPr>
          <p:spPr>
            <a:xfrm>
              <a:off x="-1" y="0"/>
              <a:ext cx="12192001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pic>
          <p:nvPicPr>
            <p:cNvPr id="20" name="Grafický objekt 19">
              <a:extLst>
                <a:ext uri="{FF2B5EF4-FFF2-40B4-BE49-F238E27FC236}">
                  <a16:creationId xmlns:a16="http://schemas.microsoft.com/office/drawing/2014/main" id="{D859EB27-7C8D-FB4C-ABB8-C95E4E30107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768667" y="765706"/>
              <a:ext cx="4259696" cy="532462"/>
            </a:xfrm>
            <a:prstGeom prst="rect">
              <a:avLst/>
            </a:prstGeom>
          </p:spPr>
        </p:pic>
        <p:pic>
          <p:nvPicPr>
            <p:cNvPr id="8" name="Grafický objekt 7">
              <a:extLst>
                <a:ext uri="{FF2B5EF4-FFF2-40B4-BE49-F238E27FC236}">
                  <a16:creationId xmlns:a16="http://schemas.microsoft.com/office/drawing/2014/main" id="{8F093256-8D25-044F-BFF0-EF923A8BDF2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-1" y="0"/>
              <a:ext cx="7896226" cy="5687314"/>
            </a:xfrm>
            <a:prstGeom prst="rect">
              <a:avLst/>
            </a:prstGeom>
          </p:spPr>
        </p:pic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C2A064BA-43CA-F941-BCEA-9499EDA1D9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6369" y="3636975"/>
            <a:ext cx="6751435" cy="1485532"/>
          </a:xfrm>
        </p:spPr>
        <p:txBody>
          <a:bodyPr anchor="b">
            <a:normAutofit fontScale="90000"/>
          </a:bodyPr>
          <a:lstStyle/>
          <a:p>
            <a:pPr marL="0" indent="0" algn="ctr">
              <a:lnSpc>
                <a:spcPct val="100000"/>
              </a:lnSpc>
              <a:buNone/>
            </a:pPr>
            <a:br>
              <a:rPr lang="cs-CZ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itchFamily="34" charset="0"/>
              </a:rPr>
            </a:br>
            <a:br>
              <a:rPr lang="cs-CZ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itchFamily="34" charset="0"/>
              </a:rPr>
            </a:br>
            <a:br>
              <a:rPr lang="cs-CZ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itchFamily="34" charset="0"/>
              </a:rPr>
            </a:br>
            <a:br>
              <a:rPr lang="cs-CZ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itchFamily="34" charset="0"/>
              </a:rPr>
            </a:br>
            <a:r>
              <a:rPr lang="cs-CZ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itchFamily="34" charset="0"/>
              </a:rPr>
              <a:t>Děkujeme </a:t>
            </a:r>
            <a:br>
              <a:rPr lang="cs-CZ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itchFamily="34" charset="0"/>
              </a:rPr>
            </a:br>
            <a:r>
              <a:rPr lang="cs-CZ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itchFamily="34" charset="0"/>
              </a:rPr>
              <a:t>za pozornost</a:t>
            </a:r>
            <a:r>
              <a:rPr lang="cs-CZ" sz="4900" b="1" dirty="0">
                <a:latin typeface="+mj-lt"/>
                <a:cs typeface="Calibri" pitchFamily="34" charset="0"/>
              </a:rPr>
              <a:t>.</a:t>
            </a:r>
            <a:endParaRPr lang="cs-CZ" sz="49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8559596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lomoucký kraj">
      <a:dk1>
        <a:srgbClr val="000000"/>
      </a:dk1>
      <a:lt1>
        <a:srgbClr val="FFFFFF"/>
      </a:lt1>
      <a:dk2>
        <a:srgbClr val="02539F"/>
      </a:dk2>
      <a:lt2>
        <a:srgbClr val="E7E6E6"/>
      </a:lt2>
      <a:accent1>
        <a:srgbClr val="02539F"/>
      </a:accent1>
      <a:accent2>
        <a:srgbClr val="58894C"/>
      </a:accent2>
      <a:accent3>
        <a:srgbClr val="C4262D"/>
      </a:accent3>
      <a:accent4>
        <a:srgbClr val="9FBF5B"/>
      </a:accent4>
      <a:accent5>
        <a:srgbClr val="6AB6EA"/>
      </a:accent5>
      <a:accent6>
        <a:srgbClr val="E9BB46"/>
      </a:accent6>
      <a:hlink>
        <a:srgbClr val="0563C1"/>
      </a:hlink>
      <a:folHlink>
        <a:srgbClr val="954F72"/>
      </a:folHlink>
    </a:clrScheme>
    <a:fontScheme name="Inter">
      <a:majorFont>
        <a:latin typeface="Inter"/>
        <a:ea typeface=""/>
        <a:cs typeface=""/>
      </a:majorFont>
      <a:minorFont>
        <a:latin typeface="Inte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3175" cap="flat" cmpd="sng">
              <a:solidFill>
                <a:srgbClr val="000000"/>
              </a:solidFill>
              <a:prstDash val="solid"/>
              <a:miter lim="400000"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</a14:hiddenEffects>
          </a:ext>
        </a:extLst>
      </a:spPr>
      <a:bodyPr lIns="38100" tIns="38100" rIns="38100" bIns="38100"/>
      <a:lstStyle>
        <a:defPPr algn="l">
          <a:lnSpc>
            <a:spcPct val="150000"/>
          </a:lnSpc>
          <a:defRPr sz="1400" dirty="0">
            <a:solidFill>
              <a:schemeClr val="tx2"/>
            </a:solidFill>
            <a:ea typeface="+mj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zentace OK.potx" id="{6F3F9BF8-1F67-4B46-B308-B76B3766940E}" vid="{C58A957F-67F5-6440-9449-FF9D378E82FB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OK</Template>
  <TotalTime>4985</TotalTime>
  <Words>487</Words>
  <Application>Microsoft Office PowerPoint</Application>
  <PresentationFormat>Širokoúhlá obrazovka</PresentationFormat>
  <Paragraphs>65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5" baseType="lpstr">
      <vt:lpstr>Arial</vt:lpstr>
      <vt:lpstr>Calibri</vt:lpstr>
      <vt:lpstr>Inter</vt:lpstr>
      <vt:lpstr>Times New Roman</vt:lpstr>
      <vt:lpstr>Wingdings</vt:lpstr>
      <vt:lpstr>Motiv Office</vt:lpstr>
      <vt:lpstr>       PRACOVNÍ SETKÁNÍ VÝCHOVNÝCH  A KARIÉROVÝCH PORADCŮ 20. 11. 2025</vt:lpstr>
      <vt:lpstr>Struktura škol v Olomouckém kraji </vt:lpstr>
      <vt:lpstr>Změna oborů na SŠ</vt:lpstr>
      <vt:lpstr>Nové obory vzdělání v OK</vt:lpstr>
      <vt:lpstr>Změna oborů na SŠ</vt:lpstr>
      <vt:lpstr>Podpora polytechnického vzdělávání  a řemesel v Olomouckém kraji</vt:lpstr>
      <vt:lpstr>Podpora polytechnického vzdělávání  a řemesel v Olomouckém kraji</vt:lpstr>
      <vt:lpstr>Podpora polytechnického vzdělávání  a řemesel v Olomouckém kraji</vt:lpstr>
      <vt:lpstr>    Děkujeme  za pozornost.</vt:lpstr>
    </vt:vector>
  </TitlesOfParts>
  <Company>VDI0101W10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Niče Luděk</dc:creator>
  <cp:lastModifiedBy>Pavlíková Jitka</cp:lastModifiedBy>
  <cp:revision>222</cp:revision>
  <cp:lastPrinted>2025-11-19T15:37:40Z</cp:lastPrinted>
  <dcterms:created xsi:type="dcterms:W3CDTF">2022-03-10T07:10:19Z</dcterms:created>
  <dcterms:modified xsi:type="dcterms:W3CDTF">2025-11-20T06:33:06Z</dcterms:modified>
</cp:coreProperties>
</file>