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93" r:id="rId2"/>
    <p:sldId id="426" r:id="rId3"/>
    <p:sldId id="423" r:id="rId4"/>
    <p:sldId id="422" r:id="rId5"/>
    <p:sldId id="424" r:id="rId6"/>
    <p:sldId id="465" r:id="rId7"/>
    <p:sldId id="466" r:id="rId8"/>
    <p:sldId id="467" r:id="rId9"/>
    <p:sldId id="471" r:id="rId10"/>
    <p:sldId id="468" r:id="rId11"/>
    <p:sldId id="470" r:id="rId12"/>
    <p:sldId id="469" r:id="rId13"/>
    <p:sldId id="394" r:id="rId14"/>
    <p:sldId id="472" r:id="rId15"/>
    <p:sldId id="418" r:id="rId16"/>
    <p:sldId id="473" r:id="rId17"/>
    <p:sldId id="436" r:id="rId18"/>
    <p:sldId id="409" r:id="rId19"/>
    <p:sldId id="408" r:id="rId20"/>
    <p:sldId id="464" r:id="rId21"/>
    <p:sldId id="406" r:id="rId22"/>
    <p:sldId id="407" r:id="rId23"/>
    <p:sldId id="410" r:id="rId24"/>
    <p:sldId id="435" r:id="rId25"/>
    <p:sldId id="416" r:id="rId26"/>
    <p:sldId id="453" r:id="rId27"/>
    <p:sldId id="431" r:id="rId28"/>
    <p:sldId id="443" r:id="rId29"/>
    <p:sldId id="445" r:id="rId30"/>
    <p:sldId id="474" r:id="rId31"/>
    <p:sldId id="475" r:id="rId32"/>
    <p:sldId id="476" r:id="rId33"/>
    <p:sldId id="447" r:id="rId34"/>
    <p:sldId id="417" r:id="rId35"/>
    <p:sldId id="449" r:id="rId36"/>
    <p:sldId id="448" r:id="rId37"/>
    <p:sldId id="450" r:id="rId38"/>
    <p:sldId id="451" r:id="rId39"/>
    <p:sldId id="411" r:id="rId40"/>
    <p:sldId id="452" r:id="rId41"/>
    <p:sldId id="454" r:id="rId42"/>
    <p:sldId id="455" r:id="rId43"/>
    <p:sldId id="414" r:id="rId44"/>
    <p:sldId id="457" r:id="rId45"/>
    <p:sldId id="456" r:id="rId46"/>
    <p:sldId id="458" r:id="rId47"/>
    <p:sldId id="415" r:id="rId48"/>
    <p:sldId id="427" r:id="rId49"/>
    <p:sldId id="430" r:id="rId50"/>
    <p:sldId id="372" r:id="rId5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96999CD-B221-4261-BED2-05D05B0EE74A}">
          <p14:sldIdLst>
            <p14:sldId id="393"/>
            <p14:sldId id="426"/>
            <p14:sldId id="423"/>
            <p14:sldId id="422"/>
            <p14:sldId id="424"/>
            <p14:sldId id="465"/>
            <p14:sldId id="466"/>
            <p14:sldId id="467"/>
            <p14:sldId id="471"/>
            <p14:sldId id="468"/>
            <p14:sldId id="470"/>
            <p14:sldId id="469"/>
            <p14:sldId id="394"/>
            <p14:sldId id="472"/>
            <p14:sldId id="418"/>
            <p14:sldId id="473"/>
            <p14:sldId id="436"/>
            <p14:sldId id="409"/>
            <p14:sldId id="408"/>
            <p14:sldId id="464"/>
            <p14:sldId id="406"/>
            <p14:sldId id="407"/>
            <p14:sldId id="410"/>
            <p14:sldId id="435"/>
            <p14:sldId id="416"/>
            <p14:sldId id="453"/>
            <p14:sldId id="431"/>
            <p14:sldId id="443"/>
            <p14:sldId id="445"/>
            <p14:sldId id="474"/>
            <p14:sldId id="475"/>
            <p14:sldId id="476"/>
            <p14:sldId id="447"/>
            <p14:sldId id="417"/>
            <p14:sldId id="449"/>
            <p14:sldId id="448"/>
            <p14:sldId id="450"/>
            <p14:sldId id="451"/>
            <p14:sldId id="411"/>
            <p14:sldId id="452"/>
            <p14:sldId id="454"/>
            <p14:sldId id="455"/>
            <p14:sldId id="414"/>
            <p14:sldId id="457"/>
            <p14:sldId id="456"/>
            <p14:sldId id="458"/>
            <p14:sldId id="415"/>
            <p14:sldId id="427"/>
            <p14:sldId id="430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529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7151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10" orient="horz" pos="1434" userDrawn="1">
          <p15:clr>
            <a:srgbClr val="A4A3A4"/>
          </p15:clr>
        </p15:guide>
        <p15:guide id="11" orient="horz" pos="822" userDrawn="1">
          <p15:clr>
            <a:srgbClr val="A4A3A4"/>
          </p15:clr>
        </p15:guide>
        <p15:guide id="12" orient="horz" pos="1253" userDrawn="1">
          <p15:clr>
            <a:srgbClr val="A4A3A4"/>
          </p15:clr>
        </p15:guide>
        <p15:guide id="15" pos="41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621316"/>
    <a:srgbClr val="008000"/>
    <a:srgbClr val="578A4C"/>
    <a:srgbClr val="A5C659"/>
    <a:srgbClr val="6BB7EB"/>
    <a:srgbClr val="EABB47"/>
    <a:srgbClr val="C4262E"/>
    <a:srgbClr val="92D400"/>
    <a:srgbClr val="A1C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327"/>
  </p:normalViewPr>
  <p:slideViewPr>
    <p:cSldViewPr snapToGrid="0" snapToObjects="1" showGuides="1">
      <p:cViewPr varScale="1">
        <p:scale>
          <a:sx n="111" d="100"/>
          <a:sy n="111" d="100"/>
        </p:scale>
        <p:origin x="594" y="96"/>
      </p:cViewPr>
      <p:guideLst>
        <p:guide pos="3840"/>
        <p:guide pos="529"/>
        <p:guide orient="horz"/>
        <p:guide pos="7151"/>
        <p:guide orient="horz" pos="3861"/>
        <p:guide orient="horz" pos="1434"/>
        <p:guide orient="horz" pos="822"/>
        <p:guide orient="horz" pos="1253"/>
        <p:guide pos="4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nfoabsolvent.cz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data.cermat.cz/menu/data-a-analyticke-vystupy-jednotna-prijimaci-zkouska/analyticke-vystupy" TargetMode="External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hyperlink" Target="https://prijimacky.cermat.cz/files/files/dokumenty/uprava-podminek/Doporu%C3%84_en%C3%83__%C3%85_PZ_edit.pdf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stredni-vzdelavani/prijimani-na-stredni-skoly-a-konzervatore" TargetMode="External"/><Relationship Id="rId2" Type="http://schemas.openxmlformats.org/officeDocument/2006/relationships/hyperlink" Target="https://www.prihlaskynastredni.cz/" TargetMode="External"/><Relationship Id="rId1" Type="http://schemas.openxmlformats.org/officeDocument/2006/relationships/hyperlink" Target="http://www.olomouckeskolstvi.cz/" TargetMode="External"/><Relationship Id="rId5" Type="http://schemas.openxmlformats.org/officeDocument/2006/relationships/hyperlink" Target="https://prijimacky.cermat.cz/kontakty" TargetMode="External"/><Relationship Id="rId4" Type="http://schemas.openxmlformats.org/officeDocument/2006/relationships/hyperlink" Target="https://www.edu.cz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nfoabsolvent.cz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data.cermat.cz/menu/data-a-analyticke-vystupy-jednotna-prijimaci-zkouska/analyticke-vystupy" TargetMode="External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hyperlink" Target="https://prijimacky.cermat.cz/files/files/dokumenty/uprava-podminek/Doporu%C3%84_en%C3%83__%C3%85_PZ_edit.pdf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stredni-vzdelavani/prijimani-na-stredni-skoly-a-konzervatore" TargetMode="External"/><Relationship Id="rId2" Type="http://schemas.openxmlformats.org/officeDocument/2006/relationships/hyperlink" Target="https://www.prihlaskynastredni.cz/" TargetMode="External"/><Relationship Id="rId1" Type="http://schemas.openxmlformats.org/officeDocument/2006/relationships/hyperlink" Target="http://www.olomouckeskolstvi.cz/" TargetMode="External"/><Relationship Id="rId5" Type="http://schemas.openxmlformats.org/officeDocument/2006/relationships/hyperlink" Target="https://prijimacky.cermat.cz/kontakty" TargetMode="External"/><Relationship Id="rId4" Type="http://schemas.openxmlformats.org/officeDocument/2006/relationships/hyperlink" Target="https://www.edu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70701-0387-4B6B-A8CC-B5F3121A2A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3A7408F-A110-4571-A6BD-9F94F6D31450}">
      <dgm:prSet/>
      <dgm:spPr/>
      <dgm:t>
        <a:bodyPr/>
        <a:lstStyle/>
        <a:p>
          <a:pPr algn="ctr"/>
          <a:r>
            <a:rPr lang="cs-CZ" b="1" i="0" u="sng" dirty="0"/>
            <a:t>Doporučujeme co nejvíce informovat žáky o možnostech vzdělávání </a:t>
          </a:r>
          <a:endParaRPr lang="cs-CZ" dirty="0"/>
        </a:p>
      </dgm:t>
    </dgm:pt>
    <dgm:pt modelId="{1D0F511C-13F3-48A0-AFCA-63D7BA08FE3F}" type="parTrans" cxnId="{F531D5C3-A018-400B-852D-B3316E1CC031}">
      <dgm:prSet/>
      <dgm:spPr/>
      <dgm:t>
        <a:bodyPr/>
        <a:lstStyle/>
        <a:p>
          <a:endParaRPr lang="cs-CZ"/>
        </a:p>
      </dgm:t>
    </dgm:pt>
    <dgm:pt modelId="{20DFA9A7-E600-46C3-8813-95CD44A1DF44}" type="sibTrans" cxnId="{F531D5C3-A018-400B-852D-B3316E1CC031}">
      <dgm:prSet/>
      <dgm:spPr/>
      <dgm:t>
        <a:bodyPr/>
        <a:lstStyle/>
        <a:p>
          <a:endParaRPr lang="cs-CZ"/>
        </a:p>
      </dgm:t>
    </dgm:pt>
    <dgm:pt modelId="{E783ADC8-3807-48A2-8C9A-693EEEACEEC8}">
      <dgm:prSet/>
      <dgm:spPr/>
      <dgm:t>
        <a:bodyPr/>
        <a:lstStyle/>
        <a:p>
          <a:endParaRPr lang="cs-CZ" dirty="0">
            <a:solidFill>
              <a:srgbClr val="00549F"/>
            </a:solidFill>
          </a:endParaRPr>
        </a:p>
      </dgm:t>
    </dgm:pt>
    <dgm:pt modelId="{0276E1E1-8D58-471B-B393-B526AAC0604E}" type="parTrans" cxnId="{76BDCF25-A6ED-44BD-B0ED-61E138E27E3E}">
      <dgm:prSet/>
      <dgm:spPr/>
      <dgm:t>
        <a:bodyPr/>
        <a:lstStyle/>
        <a:p>
          <a:endParaRPr lang="cs-CZ"/>
        </a:p>
      </dgm:t>
    </dgm:pt>
    <dgm:pt modelId="{3B623A31-4E16-474D-AA0D-9FBA89DEE733}" type="sibTrans" cxnId="{76BDCF25-A6ED-44BD-B0ED-61E138E27E3E}">
      <dgm:prSet/>
      <dgm:spPr/>
      <dgm:t>
        <a:bodyPr/>
        <a:lstStyle/>
        <a:p>
          <a:endParaRPr lang="cs-CZ"/>
        </a:p>
      </dgm:t>
    </dgm:pt>
    <dgm:pt modelId="{4BC31804-488E-4201-8C6E-5E4A207ED5A4}">
      <dgm:prSet/>
      <dgm:spPr/>
      <dgm:t>
        <a:bodyPr/>
        <a:lstStyle/>
        <a:p>
          <a:r>
            <a:rPr lang="cs-CZ" b="0" i="0" dirty="0">
              <a:solidFill>
                <a:srgbClr val="00549F"/>
              </a:solidFill>
            </a:rPr>
            <a:t>informovat žáky </a:t>
          </a:r>
          <a:r>
            <a:rPr lang="cs-CZ" b="1" i="0" dirty="0">
              <a:solidFill>
                <a:srgbClr val="00549F"/>
              </a:solidFill>
            </a:rPr>
            <a:t>o typech škol a jejich náročnosti:</a:t>
          </a:r>
          <a:endParaRPr lang="cs-CZ" dirty="0">
            <a:solidFill>
              <a:srgbClr val="00549F"/>
            </a:solidFill>
          </a:endParaRPr>
        </a:p>
      </dgm:t>
    </dgm:pt>
    <dgm:pt modelId="{0E8123AD-EA42-4FF3-83A9-50936C57321B}" type="parTrans" cxnId="{C96D325A-595F-4395-9E40-014A7A58CE49}">
      <dgm:prSet/>
      <dgm:spPr/>
      <dgm:t>
        <a:bodyPr/>
        <a:lstStyle/>
        <a:p>
          <a:endParaRPr lang="cs-CZ"/>
        </a:p>
      </dgm:t>
    </dgm:pt>
    <dgm:pt modelId="{4F58BEFE-CDE9-4834-86C8-A23C727D97F0}" type="sibTrans" cxnId="{C96D325A-595F-4395-9E40-014A7A58CE49}">
      <dgm:prSet/>
      <dgm:spPr/>
      <dgm:t>
        <a:bodyPr/>
        <a:lstStyle/>
        <a:p>
          <a:endParaRPr lang="cs-CZ"/>
        </a:p>
      </dgm:t>
    </dgm:pt>
    <dgm:pt modelId="{030EB514-7C4D-4D9C-94C0-31F94017FC79}">
      <dgm:prSet/>
      <dgm:spPr/>
      <dgm:t>
        <a:bodyPr/>
        <a:lstStyle/>
        <a:p>
          <a:r>
            <a:rPr lang="cs-CZ" b="0" i="0" dirty="0">
              <a:solidFill>
                <a:srgbClr val="00549F"/>
              </a:solidFill>
            </a:rPr>
            <a:t>podpora žáků ve využívání zdrojů jako</a:t>
          </a:r>
          <a:endParaRPr lang="cs-CZ" dirty="0">
            <a:solidFill>
              <a:srgbClr val="00549F"/>
            </a:solidFill>
          </a:endParaRPr>
        </a:p>
      </dgm:t>
    </dgm:pt>
    <dgm:pt modelId="{48089D6F-3D4E-4B59-BF87-9FAFB6BA2E34}" type="parTrans" cxnId="{B4640B36-FCA6-45C0-8A7E-4F0AACEC02A9}">
      <dgm:prSet/>
      <dgm:spPr/>
      <dgm:t>
        <a:bodyPr/>
        <a:lstStyle/>
        <a:p>
          <a:endParaRPr lang="cs-CZ"/>
        </a:p>
      </dgm:t>
    </dgm:pt>
    <dgm:pt modelId="{17345BA0-A940-4F70-A053-B41599721D92}" type="sibTrans" cxnId="{B4640B36-FCA6-45C0-8A7E-4F0AACEC02A9}">
      <dgm:prSet/>
      <dgm:spPr/>
      <dgm:t>
        <a:bodyPr/>
        <a:lstStyle/>
        <a:p>
          <a:endParaRPr lang="cs-CZ"/>
        </a:p>
      </dgm:t>
    </dgm:pt>
    <dgm:pt modelId="{A8F4DF5D-29BD-420E-8A48-01C15674D079}">
      <dgm:prSet/>
      <dgm:spPr/>
      <dgm:t>
        <a:bodyPr/>
        <a:lstStyle/>
        <a:p>
          <a:r>
            <a:rPr lang="cs-CZ" b="0" i="0" dirty="0">
              <a:solidFill>
                <a:srgbClr val="00549F"/>
              </a:solidFill>
            </a:rPr>
            <a:t>s kariérovým poradenstvím </a:t>
          </a:r>
          <a:r>
            <a:rPr lang="cs-CZ" b="1" i="0" dirty="0">
              <a:solidFill>
                <a:srgbClr val="00549F"/>
              </a:solidFill>
            </a:rPr>
            <a:t>začít již v nižších ročnících</a:t>
          </a:r>
          <a:r>
            <a:rPr lang="cs-CZ" b="0" i="0" dirty="0">
              <a:solidFill>
                <a:srgbClr val="00549F"/>
              </a:solidFill>
            </a:rPr>
            <a:t>, aby žáci měli dostatek času na informované rozhodování a přípravu</a:t>
          </a:r>
          <a:endParaRPr lang="cs-CZ" dirty="0">
            <a:solidFill>
              <a:srgbClr val="00549F"/>
            </a:solidFill>
          </a:endParaRPr>
        </a:p>
      </dgm:t>
    </dgm:pt>
    <dgm:pt modelId="{CA1D64DF-B021-46E4-8BE8-EF4B454FEEAB}" type="parTrans" cxnId="{8E26E52E-7D95-4C35-8D24-C041FDE8F5B8}">
      <dgm:prSet/>
      <dgm:spPr/>
      <dgm:t>
        <a:bodyPr/>
        <a:lstStyle/>
        <a:p>
          <a:endParaRPr lang="cs-CZ"/>
        </a:p>
      </dgm:t>
    </dgm:pt>
    <dgm:pt modelId="{101E8BB5-3BBE-4241-B6F6-F8C5A63042F5}" type="sibTrans" cxnId="{8E26E52E-7D95-4C35-8D24-C041FDE8F5B8}">
      <dgm:prSet/>
      <dgm:spPr/>
      <dgm:t>
        <a:bodyPr/>
        <a:lstStyle/>
        <a:p>
          <a:endParaRPr lang="cs-CZ"/>
        </a:p>
      </dgm:t>
    </dgm:pt>
    <dgm:pt modelId="{3E668D5E-EEBA-41F6-BEC2-1CBA7F573646}">
      <dgm:prSet/>
      <dgm:spPr/>
      <dgm:t>
        <a:bodyPr/>
        <a:lstStyle/>
        <a:p>
          <a:pPr>
            <a:buFontTx/>
            <a:buNone/>
          </a:pPr>
          <a:r>
            <a:rPr lang="cs-CZ" b="1" i="0" u="sng" dirty="0">
              <a:solidFill>
                <a:srgbClr val="00549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www.infoabsolvent.cz</a:t>
          </a:r>
          <a:r>
            <a:rPr lang="cs-CZ" b="1" i="0" u="sng" dirty="0">
              <a:solidFill>
                <a:srgbClr val="00549F"/>
              </a:solidFill>
            </a:rPr>
            <a:t> </a:t>
          </a:r>
          <a:r>
            <a:rPr lang="cs-CZ" b="1" u="sng" dirty="0">
              <a:solidFill>
                <a:srgbClr val="00549F"/>
              </a:solidFill>
            </a:rPr>
            <a:t> </a:t>
          </a:r>
          <a:endParaRPr lang="cs-CZ" u="sng" dirty="0">
            <a:solidFill>
              <a:srgbClr val="00549F"/>
            </a:solidFill>
          </a:endParaRPr>
        </a:p>
      </dgm:t>
    </dgm:pt>
    <dgm:pt modelId="{A86787C0-AE2C-417B-8327-050C8B7D07D6}" type="parTrans" cxnId="{55B30800-C8E9-4303-801B-1F6A3F8F2804}">
      <dgm:prSet/>
      <dgm:spPr/>
      <dgm:t>
        <a:bodyPr/>
        <a:lstStyle/>
        <a:p>
          <a:endParaRPr lang="cs-CZ"/>
        </a:p>
      </dgm:t>
    </dgm:pt>
    <dgm:pt modelId="{255B78D3-C754-405D-85C6-09820AF225B3}" type="sibTrans" cxnId="{55B30800-C8E9-4303-801B-1F6A3F8F2804}">
      <dgm:prSet/>
      <dgm:spPr/>
      <dgm:t>
        <a:bodyPr/>
        <a:lstStyle/>
        <a:p>
          <a:endParaRPr lang="cs-CZ"/>
        </a:p>
      </dgm:t>
    </dgm:pt>
    <dgm:pt modelId="{E8179FBE-37C5-42AA-9369-65AF7A6714BF}">
      <dgm:prSet/>
      <dgm:spPr/>
      <dgm:t>
        <a:bodyPr/>
        <a:lstStyle/>
        <a:p>
          <a:pPr>
            <a:buFontTx/>
            <a:buNone/>
          </a:pPr>
          <a:r>
            <a:rPr lang="cs-CZ" b="1" u="sng" dirty="0">
              <a:solidFill>
                <a:srgbClr val="00549F"/>
              </a:solidFill>
            </a:rPr>
            <a:t>www.vzdelavanivdatech.cz      </a:t>
          </a:r>
          <a:endParaRPr lang="cs-CZ" u="sng" dirty="0">
            <a:solidFill>
              <a:srgbClr val="00549F"/>
            </a:solidFill>
          </a:endParaRPr>
        </a:p>
      </dgm:t>
    </dgm:pt>
    <dgm:pt modelId="{FCE4DF07-A0D8-4A0A-BD6F-3EBB1F6A189C}" type="parTrans" cxnId="{655E9F39-93F0-4DB3-8A99-977DFE68E3FE}">
      <dgm:prSet/>
      <dgm:spPr/>
      <dgm:t>
        <a:bodyPr/>
        <a:lstStyle/>
        <a:p>
          <a:endParaRPr lang="cs-CZ"/>
        </a:p>
      </dgm:t>
    </dgm:pt>
    <dgm:pt modelId="{90D2AA10-7996-4867-AC95-A0B592D1D81A}" type="sibTrans" cxnId="{655E9F39-93F0-4DB3-8A99-977DFE68E3FE}">
      <dgm:prSet/>
      <dgm:spPr/>
      <dgm:t>
        <a:bodyPr/>
        <a:lstStyle/>
        <a:p>
          <a:endParaRPr lang="cs-CZ"/>
        </a:p>
      </dgm:t>
    </dgm:pt>
    <dgm:pt modelId="{1F2DA344-6540-4FD9-9A10-3F7415651BC9}">
      <dgm:prSet/>
      <dgm:spPr/>
      <dgm:t>
        <a:bodyPr/>
        <a:lstStyle/>
        <a:p>
          <a:pPr>
            <a:buFontTx/>
            <a:buNone/>
          </a:pPr>
          <a:r>
            <a:rPr lang="cs-CZ" b="1" i="0" dirty="0">
              <a:solidFill>
                <a:srgbClr val="00549F"/>
              </a:solidFill>
            </a:rPr>
            <a:t>atlas školství</a:t>
          </a:r>
          <a:endParaRPr lang="cs-CZ" dirty="0">
            <a:solidFill>
              <a:srgbClr val="00549F"/>
            </a:solidFill>
          </a:endParaRPr>
        </a:p>
      </dgm:t>
    </dgm:pt>
    <dgm:pt modelId="{DD078C41-5A08-48AD-9C6D-C09FADF95054}" type="parTrans" cxnId="{AB8884CF-83A4-4094-BDE7-74BFC01C9CD0}">
      <dgm:prSet/>
      <dgm:spPr/>
      <dgm:t>
        <a:bodyPr/>
        <a:lstStyle/>
        <a:p>
          <a:endParaRPr lang="cs-CZ"/>
        </a:p>
      </dgm:t>
    </dgm:pt>
    <dgm:pt modelId="{DD78B225-8927-47E1-8F92-6AAA8DD40DBC}" type="sibTrans" cxnId="{AB8884CF-83A4-4094-BDE7-74BFC01C9CD0}">
      <dgm:prSet/>
      <dgm:spPr/>
      <dgm:t>
        <a:bodyPr/>
        <a:lstStyle/>
        <a:p>
          <a:endParaRPr lang="cs-CZ"/>
        </a:p>
      </dgm:t>
    </dgm:pt>
    <dgm:pt modelId="{5DBFCD54-1DDB-4F74-9CCC-3E3C535A42D8}" type="pres">
      <dgm:prSet presAssocID="{A0F70701-0387-4B6B-A8CC-B5F3121A2A49}" presName="linear" presStyleCnt="0">
        <dgm:presLayoutVars>
          <dgm:animLvl val="lvl"/>
          <dgm:resizeHandles val="exact"/>
        </dgm:presLayoutVars>
      </dgm:prSet>
      <dgm:spPr/>
    </dgm:pt>
    <dgm:pt modelId="{AA2C4259-3E06-4921-950C-F34F81C6F62F}" type="pres">
      <dgm:prSet presAssocID="{23A7408F-A110-4571-A6BD-9F94F6D31450}" presName="parentText" presStyleLbl="node1" presStyleIdx="0" presStyleCnt="1" custScaleY="69046" custLinFactNeighborX="799" custLinFactNeighborY="-1195">
        <dgm:presLayoutVars>
          <dgm:chMax val="0"/>
          <dgm:bulletEnabled val="1"/>
        </dgm:presLayoutVars>
      </dgm:prSet>
      <dgm:spPr/>
    </dgm:pt>
    <dgm:pt modelId="{28D642F6-3CB1-441B-AA6C-AD8C9045E24E}" type="pres">
      <dgm:prSet presAssocID="{23A7408F-A110-4571-A6BD-9F94F6D3145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5B30800-C8E9-4303-801B-1F6A3F8F2804}" srcId="{23A7408F-A110-4571-A6BD-9F94F6D31450}" destId="{3E668D5E-EEBA-41F6-BEC2-1CBA7F573646}" srcOrd="5" destOrd="0" parTransId="{A86787C0-AE2C-417B-8327-050C8B7D07D6}" sibTransId="{255B78D3-C754-405D-85C6-09820AF225B3}"/>
    <dgm:cxn modelId="{76BDCF25-A6ED-44BD-B0ED-61E138E27E3E}" srcId="{23A7408F-A110-4571-A6BD-9F94F6D31450}" destId="{E783ADC8-3807-48A2-8C9A-693EEEACEEC8}" srcOrd="0" destOrd="0" parTransId="{0276E1E1-8D58-471B-B393-B526AAC0604E}" sibTransId="{3B623A31-4E16-474D-AA0D-9FBA89DEE733}"/>
    <dgm:cxn modelId="{8E26E52E-7D95-4C35-8D24-C041FDE8F5B8}" srcId="{23A7408F-A110-4571-A6BD-9F94F6D31450}" destId="{A8F4DF5D-29BD-420E-8A48-01C15674D079}" srcOrd="1" destOrd="0" parTransId="{CA1D64DF-B021-46E4-8BE8-EF4B454FEEAB}" sibTransId="{101E8BB5-3BBE-4241-B6F6-F8C5A63042F5}"/>
    <dgm:cxn modelId="{B4640B36-FCA6-45C0-8A7E-4F0AACEC02A9}" srcId="{23A7408F-A110-4571-A6BD-9F94F6D31450}" destId="{030EB514-7C4D-4D9C-94C0-31F94017FC79}" srcOrd="4" destOrd="0" parTransId="{48089D6F-3D4E-4B59-BF87-9FAFB6BA2E34}" sibTransId="{17345BA0-A940-4F70-A053-B41599721D92}"/>
    <dgm:cxn modelId="{655E9F39-93F0-4DB3-8A99-977DFE68E3FE}" srcId="{23A7408F-A110-4571-A6BD-9F94F6D31450}" destId="{E8179FBE-37C5-42AA-9369-65AF7A6714BF}" srcOrd="6" destOrd="0" parTransId="{FCE4DF07-A0D8-4A0A-BD6F-3EBB1F6A189C}" sibTransId="{90D2AA10-7996-4867-AC95-A0B592D1D81A}"/>
    <dgm:cxn modelId="{C96D325A-595F-4395-9E40-014A7A58CE49}" srcId="{23A7408F-A110-4571-A6BD-9F94F6D31450}" destId="{4BC31804-488E-4201-8C6E-5E4A207ED5A4}" srcOrd="2" destOrd="0" parTransId="{0E8123AD-EA42-4FF3-83A9-50936C57321B}" sibTransId="{4F58BEFE-CDE9-4834-86C8-A23C727D97F0}"/>
    <dgm:cxn modelId="{EBE3BB83-D272-48A2-9B71-97893341F57A}" type="presOf" srcId="{A8F4DF5D-29BD-420E-8A48-01C15674D079}" destId="{28D642F6-3CB1-441B-AA6C-AD8C9045E24E}" srcOrd="0" destOrd="1" presId="urn:microsoft.com/office/officeart/2005/8/layout/vList2"/>
    <dgm:cxn modelId="{EF6F9887-A00D-4894-A40C-A0C006452A09}" type="presOf" srcId="{E783ADC8-3807-48A2-8C9A-693EEEACEEC8}" destId="{28D642F6-3CB1-441B-AA6C-AD8C9045E24E}" srcOrd="0" destOrd="0" presId="urn:microsoft.com/office/officeart/2005/8/layout/vList2"/>
    <dgm:cxn modelId="{0483C7AF-2AEA-4284-B58D-48057741286D}" type="presOf" srcId="{3E668D5E-EEBA-41F6-BEC2-1CBA7F573646}" destId="{28D642F6-3CB1-441B-AA6C-AD8C9045E24E}" srcOrd="0" destOrd="5" presId="urn:microsoft.com/office/officeart/2005/8/layout/vList2"/>
    <dgm:cxn modelId="{CE35E2BE-A2EF-4590-BF8A-A391827EB0EB}" type="presOf" srcId="{E8179FBE-37C5-42AA-9369-65AF7A6714BF}" destId="{28D642F6-3CB1-441B-AA6C-AD8C9045E24E}" srcOrd="0" destOrd="6" presId="urn:microsoft.com/office/officeart/2005/8/layout/vList2"/>
    <dgm:cxn modelId="{F531D5C3-A018-400B-852D-B3316E1CC031}" srcId="{A0F70701-0387-4B6B-A8CC-B5F3121A2A49}" destId="{23A7408F-A110-4571-A6BD-9F94F6D31450}" srcOrd="0" destOrd="0" parTransId="{1D0F511C-13F3-48A0-AFCA-63D7BA08FE3F}" sibTransId="{20DFA9A7-E600-46C3-8813-95CD44A1DF44}"/>
    <dgm:cxn modelId="{AB8884CF-83A4-4094-BDE7-74BFC01C9CD0}" srcId="{23A7408F-A110-4571-A6BD-9F94F6D31450}" destId="{1F2DA344-6540-4FD9-9A10-3F7415651BC9}" srcOrd="3" destOrd="0" parTransId="{DD078C41-5A08-48AD-9C6D-C09FADF95054}" sibTransId="{DD78B225-8927-47E1-8F92-6AAA8DD40DBC}"/>
    <dgm:cxn modelId="{ECAC54D8-E10F-42ED-9D11-D39E2CBAECEB}" type="presOf" srcId="{4BC31804-488E-4201-8C6E-5E4A207ED5A4}" destId="{28D642F6-3CB1-441B-AA6C-AD8C9045E24E}" srcOrd="0" destOrd="2" presId="urn:microsoft.com/office/officeart/2005/8/layout/vList2"/>
    <dgm:cxn modelId="{EFEDADE9-4EE1-43DF-B95C-5433547DCB5A}" type="presOf" srcId="{030EB514-7C4D-4D9C-94C0-31F94017FC79}" destId="{28D642F6-3CB1-441B-AA6C-AD8C9045E24E}" srcOrd="0" destOrd="4" presId="urn:microsoft.com/office/officeart/2005/8/layout/vList2"/>
    <dgm:cxn modelId="{E578AFEA-7643-427E-A4D0-9F050D9522EB}" type="presOf" srcId="{1F2DA344-6540-4FD9-9A10-3F7415651BC9}" destId="{28D642F6-3CB1-441B-AA6C-AD8C9045E24E}" srcOrd="0" destOrd="3" presId="urn:microsoft.com/office/officeart/2005/8/layout/vList2"/>
    <dgm:cxn modelId="{796637F9-9C2B-4CB6-A90A-1F5DBDBD12A5}" type="presOf" srcId="{A0F70701-0387-4B6B-A8CC-B5F3121A2A49}" destId="{5DBFCD54-1DDB-4F74-9CCC-3E3C535A42D8}" srcOrd="0" destOrd="0" presId="urn:microsoft.com/office/officeart/2005/8/layout/vList2"/>
    <dgm:cxn modelId="{EB37F3FB-F1F4-4210-BD2D-EF4C5D15981E}" type="presOf" srcId="{23A7408F-A110-4571-A6BD-9F94F6D31450}" destId="{AA2C4259-3E06-4921-950C-F34F81C6F62F}" srcOrd="0" destOrd="0" presId="urn:microsoft.com/office/officeart/2005/8/layout/vList2"/>
    <dgm:cxn modelId="{CEE3F081-6752-40AC-8EF4-AEF05F09312E}" type="presParOf" srcId="{5DBFCD54-1DDB-4F74-9CCC-3E3C535A42D8}" destId="{AA2C4259-3E06-4921-950C-F34F81C6F62F}" srcOrd="0" destOrd="0" presId="urn:microsoft.com/office/officeart/2005/8/layout/vList2"/>
    <dgm:cxn modelId="{6137E5D3-655C-4A64-A80B-4279286CF859}" type="presParOf" srcId="{5DBFCD54-1DDB-4F74-9CCC-3E3C535A42D8}" destId="{28D642F6-3CB1-441B-AA6C-AD8C9045E24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CA9579-6FB1-49DF-A884-FCCBB513B0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98E994-0E2A-416D-9FC3-BDBA0F3040D0}">
      <dgm:prSet/>
      <dgm:spPr/>
      <dgm:t>
        <a:bodyPr/>
        <a:lstStyle/>
        <a:p>
          <a:pPr algn="ctr"/>
          <a:r>
            <a:rPr lang="cs-CZ" b="1" u="sng" dirty="0"/>
            <a:t>Kolik </a:t>
          </a:r>
          <a:r>
            <a:rPr lang="cs-CZ" b="1" i="0" u="sng" dirty="0"/>
            <a:t>přihlášek může uchazeč podávat</a:t>
          </a:r>
          <a:endParaRPr lang="cs-CZ" dirty="0"/>
        </a:p>
      </dgm:t>
    </dgm:pt>
    <dgm:pt modelId="{EB9EC937-42ED-4910-A27E-08D92875872C}" type="parTrans" cxnId="{CC45CACE-6B14-4F13-BEBC-A079EB992471}">
      <dgm:prSet/>
      <dgm:spPr/>
      <dgm:t>
        <a:bodyPr/>
        <a:lstStyle/>
        <a:p>
          <a:endParaRPr lang="cs-CZ"/>
        </a:p>
      </dgm:t>
    </dgm:pt>
    <dgm:pt modelId="{8A458B7E-03BB-4C03-91B0-A0DF27F9023B}" type="sibTrans" cxnId="{CC45CACE-6B14-4F13-BEBC-A079EB992471}">
      <dgm:prSet/>
      <dgm:spPr/>
      <dgm:t>
        <a:bodyPr/>
        <a:lstStyle/>
        <a:p>
          <a:endParaRPr lang="cs-CZ"/>
        </a:p>
      </dgm:t>
    </dgm:pt>
    <dgm:pt modelId="{EFE21776-B128-48E1-8068-E29D387BCE24}">
      <dgm:prSet/>
      <dgm:spPr/>
      <dgm:t>
        <a:bodyPr/>
        <a:lstStyle/>
        <a:p>
          <a:pPr algn="just">
            <a:lnSpc>
              <a:spcPct val="90000"/>
            </a:lnSpc>
          </a:pPr>
          <a:endParaRPr lang="cs-CZ" dirty="0">
            <a:solidFill>
              <a:srgbClr val="00549F"/>
            </a:solidFill>
          </a:endParaRPr>
        </a:p>
      </dgm:t>
    </dgm:pt>
    <dgm:pt modelId="{E14A5502-C95B-426F-B975-7E0763D2EC75}" type="parTrans" cxnId="{3DAE2CD2-3CC1-4578-B4E7-D461A92108B1}">
      <dgm:prSet/>
      <dgm:spPr/>
      <dgm:t>
        <a:bodyPr/>
        <a:lstStyle/>
        <a:p>
          <a:endParaRPr lang="cs-CZ"/>
        </a:p>
      </dgm:t>
    </dgm:pt>
    <dgm:pt modelId="{91D39FF4-B75D-4837-B5E3-754EEC654859}" type="sibTrans" cxnId="{3DAE2CD2-3CC1-4578-B4E7-D461A92108B1}">
      <dgm:prSet/>
      <dgm:spPr/>
      <dgm:t>
        <a:bodyPr/>
        <a:lstStyle/>
        <a:p>
          <a:endParaRPr lang="cs-CZ"/>
        </a:p>
      </dgm:t>
    </dgm:pt>
    <dgm:pt modelId="{5901464B-5F9E-4F53-98EE-6ED3B9843CFD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cs-CZ" b="0" i="0" dirty="0">
              <a:solidFill>
                <a:srgbClr val="00549F"/>
              </a:solidFill>
            </a:rPr>
            <a:t>Kromě tří výše zmíněných přihlášek může uchazeč v prvním kole přijímacího řízení </a:t>
          </a:r>
          <a:r>
            <a:rPr lang="cs-CZ" b="1" i="0" dirty="0">
              <a:solidFill>
                <a:srgbClr val="00549F"/>
              </a:solidFill>
            </a:rPr>
            <a:t>podat navíc až dvě přihlášky do oborů s talentovou zkouškou. </a:t>
          </a:r>
          <a:endParaRPr lang="cs-CZ" dirty="0">
            <a:solidFill>
              <a:srgbClr val="00549F"/>
            </a:solidFill>
          </a:endParaRPr>
        </a:p>
      </dgm:t>
    </dgm:pt>
    <dgm:pt modelId="{D8FB690A-82A5-481C-BA46-B2F7B4041D10}" type="parTrans" cxnId="{63C75F49-833D-4C03-9A2F-E8FD56E371F3}">
      <dgm:prSet/>
      <dgm:spPr/>
      <dgm:t>
        <a:bodyPr/>
        <a:lstStyle/>
        <a:p>
          <a:endParaRPr lang="cs-CZ"/>
        </a:p>
      </dgm:t>
    </dgm:pt>
    <dgm:pt modelId="{7160F316-3839-4A9F-A01A-5DF26A309D9B}" type="sibTrans" cxnId="{63C75F49-833D-4C03-9A2F-E8FD56E371F3}">
      <dgm:prSet/>
      <dgm:spPr/>
      <dgm:t>
        <a:bodyPr/>
        <a:lstStyle/>
        <a:p>
          <a:endParaRPr lang="cs-CZ"/>
        </a:p>
      </dgm:t>
    </dgm:pt>
    <dgm:pt modelId="{35FAEC85-5626-4F17-802F-F6C3388B64EE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cs-CZ" b="0" i="0" dirty="0">
              <a:solidFill>
                <a:srgbClr val="00549F"/>
              </a:solidFill>
            </a:rPr>
            <a:t>Může tak v prvním kole podat dohromady </a:t>
          </a:r>
          <a:r>
            <a:rPr lang="cs-CZ" b="1" i="0" dirty="0">
              <a:solidFill>
                <a:srgbClr val="00549F"/>
              </a:solidFill>
            </a:rPr>
            <a:t>až 5 přihlášek </a:t>
          </a:r>
          <a:r>
            <a:rPr lang="cs-CZ" b="0" i="0" dirty="0">
              <a:solidFill>
                <a:srgbClr val="00549F"/>
              </a:solidFill>
            </a:rPr>
            <a:t>(JPZ však přesto může konat maximálně dvakrát). </a:t>
          </a:r>
          <a:endParaRPr lang="cs-CZ" dirty="0">
            <a:solidFill>
              <a:srgbClr val="00549F"/>
            </a:solidFill>
          </a:endParaRPr>
        </a:p>
      </dgm:t>
    </dgm:pt>
    <dgm:pt modelId="{9EFA2154-E170-41B7-B1E3-CF2606A51282}" type="parTrans" cxnId="{9EC15CEF-3BAA-472A-9A54-D3148F88ACC7}">
      <dgm:prSet/>
      <dgm:spPr/>
      <dgm:t>
        <a:bodyPr/>
        <a:lstStyle/>
        <a:p>
          <a:endParaRPr lang="cs-CZ"/>
        </a:p>
      </dgm:t>
    </dgm:pt>
    <dgm:pt modelId="{FE88B801-D66C-4A60-86B6-838DB576D92C}" type="sibTrans" cxnId="{9EC15CEF-3BAA-472A-9A54-D3148F88ACC7}">
      <dgm:prSet/>
      <dgm:spPr/>
      <dgm:t>
        <a:bodyPr/>
        <a:lstStyle/>
        <a:p>
          <a:endParaRPr lang="cs-CZ"/>
        </a:p>
      </dgm:t>
    </dgm:pt>
    <dgm:pt modelId="{268E4114-0DEC-40DC-8B5E-05D090F036B0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cs-CZ" dirty="0">
              <a:solidFill>
                <a:srgbClr val="00549F"/>
              </a:solidFill>
            </a:rPr>
            <a:t>Přihlášky ke střednímu vzdělávání do všech oborů středního vzdělání se podávají </a:t>
          </a:r>
          <a:r>
            <a:rPr lang="cs-CZ" b="1" dirty="0">
              <a:solidFill>
                <a:srgbClr val="00549F"/>
              </a:solidFill>
            </a:rPr>
            <a:t>od 1. února do 20. února 2025.</a:t>
          </a:r>
          <a:r>
            <a:rPr lang="cs-CZ" dirty="0">
              <a:solidFill>
                <a:srgbClr val="00549F"/>
              </a:solidFill>
            </a:rPr>
            <a:t> </a:t>
          </a:r>
        </a:p>
      </dgm:t>
    </dgm:pt>
    <dgm:pt modelId="{F4C4C386-EEA3-432B-A81F-24FF212A007E}" type="parTrans" cxnId="{DB7649C9-3670-4334-BAAF-827875AAE043}">
      <dgm:prSet/>
      <dgm:spPr/>
      <dgm:t>
        <a:bodyPr/>
        <a:lstStyle/>
        <a:p>
          <a:endParaRPr lang="cs-CZ"/>
        </a:p>
      </dgm:t>
    </dgm:pt>
    <dgm:pt modelId="{AE7D7064-9F6E-4898-A334-BFA2351D053C}" type="sibTrans" cxnId="{DB7649C9-3670-4334-BAAF-827875AAE043}">
      <dgm:prSet/>
      <dgm:spPr/>
      <dgm:t>
        <a:bodyPr/>
        <a:lstStyle/>
        <a:p>
          <a:endParaRPr lang="cs-CZ"/>
        </a:p>
      </dgm:t>
    </dgm:pt>
    <dgm:pt modelId="{52FD796A-7B26-4D03-BEC9-31F8C592B0BB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cs-CZ" b="0" i="0" dirty="0">
              <a:solidFill>
                <a:srgbClr val="00549F"/>
              </a:solidFill>
            </a:rPr>
            <a:t>Uchazeč v oboru s maturitní zkouškou může pro 1. kolo přijímacího řízení </a:t>
          </a:r>
          <a:r>
            <a:rPr lang="cs-CZ" b="1" i="0" dirty="0">
              <a:solidFill>
                <a:srgbClr val="00549F"/>
              </a:solidFill>
            </a:rPr>
            <a:t>podat přihlášku až na tři střední školy nebo tři maturitní obory (příp. odborná zaměření téhož oboru podle ŠVP) v rámci jedné střední školy. </a:t>
          </a:r>
          <a:endParaRPr lang="cs-CZ" dirty="0">
            <a:solidFill>
              <a:srgbClr val="00549F"/>
            </a:solidFill>
          </a:endParaRPr>
        </a:p>
      </dgm:t>
    </dgm:pt>
    <dgm:pt modelId="{701E378E-FC37-496A-A392-35F647EF5C32}" type="parTrans" cxnId="{7A7A0DF7-4C85-41D2-80B5-CCF9BE1ED19D}">
      <dgm:prSet/>
      <dgm:spPr/>
    </dgm:pt>
    <dgm:pt modelId="{35D5FC22-4C91-4EA4-A192-FBCF4E93B691}" type="sibTrans" cxnId="{7A7A0DF7-4C85-41D2-80B5-CCF9BE1ED19D}">
      <dgm:prSet/>
      <dgm:spPr/>
    </dgm:pt>
    <dgm:pt modelId="{6DE03438-6F1F-4402-9685-E09315C98BA7}" type="pres">
      <dgm:prSet presAssocID="{99CA9579-6FB1-49DF-A884-FCCBB513B05D}" presName="linear" presStyleCnt="0">
        <dgm:presLayoutVars>
          <dgm:animLvl val="lvl"/>
          <dgm:resizeHandles val="exact"/>
        </dgm:presLayoutVars>
      </dgm:prSet>
      <dgm:spPr/>
    </dgm:pt>
    <dgm:pt modelId="{8F5518C6-1E04-40EC-8F81-C0672AB2596E}" type="pres">
      <dgm:prSet presAssocID="{CC98E994-0E2A-416D-9FC3-BDBA0F3040D0}" presName="parentText" presStyleLbl="node1" presStyleIdx="0" presStyleCnt="1" custScaleY="108970">
        <dgm:presLayoutVars>
          <dgm:chMax val="0"/>
          <dgm:bulletEnabled val="1"/>
        </dgm:presLayoutVars>
      </dgm:prSet>
      <dgm:spPr/>
    </dgm:pt>
    <dgm:pt modelId="{B1DC6945-F8F9-4C59-B76E-4846FE62BBCB}" type="pres">
      <dgm:prSet presAssocID="{CC98E994-0E2A-416D-9FC3-BDBA0F3040D0}" presName="childText" presStyleLbl="revTx" presStyleIdx="0" presStyleCnt="1" custAng="0" custScaleY="130269">
        <dgm:presLayoutVars>
          <dgm:bulletEnabled val="1"/>
        </dgm:presLayoutVars>
      </dgm:prSet>
      <dgm:spPr/>
    </dgm:pt>
  </dgm:ptLst>
  <dgm:cxnLst>
    <dgm:cxn modelId="{D6D95503-A2DE-49D7-88FC-659AD9B45D0D}" type="presOf" srcId="{99CA9579-6FB1-49DF-A884-FCCBB513B05D}" destId="{6DE03438-6F1F-4402-9685-E09315C98BA7}" srcOrd="0" destOrd="0" presId="urn:microsoft.com/office/officeart/2005/8/layout/vList2"/>
    <dgm:cxn modelId="{C8533906-3FE4-4305-889B-B59B7B5052F7}" type="presOf" srcId="{52FD796A-7B26-4D03-BEC9-31F8C592B0BB}" destId="{B1DC6945-F8F9-4C59-B76E-4846FE62BBCB}" srcOrd="0" destOrd="1" presId="urn:microsoft.com/office/officeart/2005/8/layout/vList2"/>
    <dgm:cxn modelId="{63C75F49-833D-4C03-9A2F-E8FD56E371F3}" srcId="{CC98E994-0E2A-416D-9FC3-BDBA0F3040D0}" destId="{5901464B-5F9E-4F53-98EE-6ED3B9843CFD}" srcOrd="2" destOrd="0" parTransId="{D8FB690A-82A5-481C-BA46-B2F7B4041D10}" sibTransId="{7160F316-3839-4A9F-A01A-5DF26A309D9B}"/>
    <dgm:cxn modelId="{C4356574-92E8-47C4-83B2-44702BD0D172}" type="presOf" srcId="{5901464B-5F9E-4F53-98EE-6ED3B9843CFD}" destId="{B1DC6945-F8F9-4C59-B76E-4846FE62BBCB}" srcOrd="0" destOrd="2" presId="urn:microsoft.com/office/officeart/2005/8/layout/vList2"/>
    <dgm:cxn modelId="{50872784-7063-4782-B5DC-73E06DEE582E}" type="presOf" srcId="{35FAEC85-5626-4F17-802F-F6C3388B64EE}" destId="{B1DC6945-F8F9-4C59-B76E-4846FE62BBCB}" srcOrd="0" destOrd="3" presId="urn:microsoft.com/office/officeart/2005/8/layout/vList2"/>
    <dgm:cxn modelId="{CE58C3BF-E6C2-4F7C-B57A-27CB159E1B67}" type="presOf" srcId="{268E4114-0DEC-40DC-8B5E-05D090F036B0}" destId="{B1DC6945-F8F9-4C59-B76E-4846FE62BBCB}" srcOrd="0" destOrd="4" presId="urn:microsoft.com/office/officeart/2005/8/layout/vList2"/>
    <dgm:cxn modelId="{7B9AEAC0-9108-4D7A-AAD0-2703398436CB}" type="presOf" srcId="{EFE21776-B128-48E1-8068-E29D387BCE24}" destId="{B1DC6945-F8F9-4C59-B76E-4846FE62BBCB}" srcOrd="0" destOrd="0" presId="urn:microsoft.com/office/officeart/2005/8/layout/vList2"/>
    <dgm:cxn modelId="{74D5DCC8-CDE6-4CDC-9BFE-FBE46BC418D5}" type="presOf" srcId="{CC98E994-0E2A-416D-9FC3-BDBA0F3040D0}" destId="{8F5518C6-1E04-40EC-8F81-C0672AB2596E}" srcOrd="0" destOrd="0" presId="urn:microsoft.com/office/officeart/2005/8/layout/vList2"/>
    <dgm:cxn modelId="{DB7649C9-3670-4334-BAAF-827875AAE043}" srcId="{CC98E994-0E2A-416D-9FC3-BDBA0F3040D0}" destId="{268E4114-0DEC-40DC-8B5E-05D090F036B0}" srcOrd="4" destOrd="0" parTransId="{F4C4C386-EEA3-432B-A81F-24FF212A007E}" sibTransId="{AE7D7064-9F6E-4898-A334-BFA2351D053C}"/>
    <dgm:cxn modelId="{CC45CACE-6B14-4F13-BEBC-A079EB992471}" srcId="{99CA9579-6FB1-49DF-A884-FCCBB513B05D}" destId="{CC98E994-0E2A-416D-9FC3-BDBA0F3040D0}" srcOrd="0" destOrd="0" parTransId="{EB9EC937-42ED-4910-A27E-08D92875872C}" sibTransId="{8A458B7E-03BB-4C03-91B0-A0DF27F9023B}"/>
    <dgm:cxn modelId="{3DAE2CD2-3CC1-4578-B4E7-D461A92108B1}" srcId="{CC98E994-0E2A-416D-9FC3-BDBA0F3040D0}" destId="{EFE21776-B128-48E1-8068-E29D387BCE24}" srcOrd="0" destOrd="0" parTransId="{E14A5502-C95B-426F-B975-7E0763D2EC75}" sibTransId="{91D39FF4-B75D-4837-B5E3-754EEC654859}"/>
    <dgm:cxn modelId="{9EC15CEF-3BAA-472A-9A54-D3148F88ACC7}" srcId="{CC98E994-0E2A-416D-9FC3-BDBA0F3040D0}" destId="{35FAEC85-5626-4F17-802F-F6C3388B64EE}" srcOrd="3" destOrd="0" parTransId="{9EFA2154-E170-41B7-B1E3-CF2606A51282}" sibTransId="{FE88B801-D66C-4A60-86B6-838DB576D92C}"/>
    <dgm:cxn modelId="{7A7A0DF7-4C85-41D2-80B5-CCF9BE1ED19D}" srcId="{CC98E994-0E2A-416D-9FC3-BDBA0F3040D0}" destId="{52FD796A-7B26-4D03-BEC9-31F8C592B0BB}" srcOrd="1" destOrd="0" parTransId="{701E378E-FC37-496A-A392-35F647EF5C32}" sibTransId="{35D5FC22-4C91-4EA4-A192-FBCF4E93B691}"/>
    <dgm:cxn modelId="{31588A1B-8627-4A2D-A1D5-D59C3A7755EB}" type="presParOf" srcId="{6DE03438-6F1F-4402-9685-E09315C98BA7}" destId="{8F5518C6-1E04-40EC-8F81-C0672AB2596E}" srcOrd="0" destOrd="0" presId="urn:microsoft.com/office/officeart/2005/8/layout/vList2"/>
    <dgm:cxn modelId="{1AFB1C21-C2CD-4AB0-8CE2-7453789BB2F3}" type="presParOf" srcId="{6DE03438-6F1F-4402-9685-E09315C98BA7}" destId="{B1DC6945-F8F9-4C59-B76E-4846FE62BB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ED89AC-238F-42C4-93F4-46DE955F19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524F081-81CB-40D3-A19C-2C2DC43AE54F}">
      <dgm:prSet/>
      <dgm:spPr/>
      <dgm:t>
        <a:bodyPr/>
        <a:lstStyle/>
        <a:p>
          <a:pPr algn="ctr"/>
          <a:r>
            <a:rPr lang="cs-CZ" b="1" i="0" u="sng" dirty="0"/>
            <a:t>Prioritizace</a:t>
          </a:r>
          <a:endParaRPr lang="cs-CZ" dirty="0"/>
        </a:p>
      </dgm:t>
    </dgm:pt>
    <dgm:pt modelId="{09755AE6-7C1F-4981-B3A2-22EE170C2135}" type="parTrans" cxnId="{02BA68D4-B913-4BFE-8C8B-A6AE08917565}">
      <dgm:prSet/>
      <dgm:spPr/>
      <dgm:t>
        <a:bodyPr/>
        <a:lstStyle/>
        <a:p>
          <a:endParaRPr lang="cs-CZ"/>
        </a:p>
      </dgm:t>
    </dgm:pt>
    <dgm:pt modelId="{A801DECD-6C0D-4883-AF95-4DFF05354BA3}" type="sibTrans" cxnId="{02BA68D4-B913-4BFE-8C8B-A6AE08917565}">
      <dgm:prSet/>
      <dgm:spPr/>
      <dgm:t>
        <a:bodyPr/>
        <a:lstStyle/>
        <a:p>
          <a:endParaRPr lang="cs-CZ"/>
        </a:p>
      </dgm:t>
    </dgm:pt>
    <dgm:pt modelId="{B6A54C4D-7F17-488F-9BCE-49C7180B3E97}">
      <dgm:prSet/>
      <dgm:spPr/>
      <dgm:t>
        <a:bodyPr/>
        <a:lstStyle/>
        <a:p>
          <a:pPr algn="just"/>
          <a:r>
            <a:rPr lang="cs-CZ" b="0" i="0" dirty="0">
              <a:solidFill>
                <a:srgbClr val="00549F"/>
              </a:solidFill>
            </a:rPr>
            <a:t>Uchazeč se může přihlásit nejvýše na tři obory vzdělání bez talentové zkoušky a až na dva obory vzdělání s talentovou zkouškou. </a:t>
          </a:r>
          <a:r>
            <a:rPr lang="cs-CZ" b="1" i="0" dirty="0">
              <a:solidFill>
                <a:srgbClr val="00549F"/>
              </a:solidFill>
            </a:rPr>
            <a:t>Pořadí oborů (zaměření) uvedené v  přihlášce vyjadřuje přednostní volbu oboru středního vzdělání. V rámci prioritizace</a:t>
          </a:r>
          <a:r>
            <a:rPr lang="cs-CZ" b="0" i="0" dirty="0">
              <a:solidFill>
                <a:srgbClr val="00549F"/>
              </a:solidFill>
            </a:rPr>
            <a:t> uchazeči na přihlášce </a:t>
          </a:r>
          <a:r>
            <a:rPr lang="cs-CZ" b="1" i="0" dirty="0">
              <a:solidFill>
                <a:srgbClr val="00549F"/>
              </a:solidFill>
            </a:rPr>
            <a:t>závazně zvolí pořadí </a:t>
          </a:r>
          <a:r>
            <a:rPr lang="cs-CZ" b="0" i="0" dirty="0">
              <a:solidFill>
                <a:srgbClr val="00549F"/>
              </a:solidFill>
            </a:rPr>
            <a:t>škol podle své priority. </a:t>
          </a:r>
          <a:r>
            <a:rPr lang="cs-CZ" b="1" u="sng" dirty="0">
              <a:solidFill>
                <a:srgbClr val="00549F"/>
              </a:solidFill>
            </a:rPr>
            <a:t>Pořadí je závazné a nelze ho po 20. únoru měnit.</a:t>
          </a:r>
          <a:endParaRPr lang="cs-CZ" dirty="0">
            <a:solidFill>
              <a:srgbClr val="00549F"/>
            </a:solidFill>
          </a:endParaRPr>
        </a:p>
      </dgm:t>
    </dgm:pt>
    <dgm:pt modelId="{073B54D7-38BA-4C8E-A172-24A144D099FE}" type="parTrans" cxnId="{243159A4-F528-4931-8910-AD9B0BED8CF7}">
      <dgm:prSet/>
      <dgm:spPr/>
      <dgm:t>
        <a:bodyPr/>
        <a:lstStyle/>
        <a:p>
          <a:endParaRPr lang="cs-CZ"/>
        </a:p>
      </dgm:t>
    </dgm:pt>
    <dgm:pt modelId="{2E5597D2-FC60-4850-B6CF-A4C31B5F8ECE}" type="sibTrans" cxnId="{243159A4-F528-4931-8910-AD9B0BED8CF7}">
      <dgm:prSet/>
      <dgm:spPr/>
      <dgm:t>
        <a:bodyPr/>
        <a:lstStyle/>
        <a:p>
          <a:endParaRPr lang="cs-CZ"/>
        </a:p>
      </dgm:t>
    </dgm:pt>
    <dgm:pt modelId="{4960DA4F-A650-468E-809E-239303EDAD66}" type="pres">
      <dgm:prSet presAssocID="{6DED89AC-238F-42C4-93F4-46DE955F198D}" presName="linear" presStyleCnt="0">
        <dgm:presLayoutVars>
          <dgm:animLvl val="lvl"/>
          <dgm:resizeHandles val="exact"/>
        </dgm:presLayoutVars>
      </dgm:prSet>
      <dgm:spPr/>
    </dgm:pt>
    <dgm:pt modelId="{5B05BE55-D9A7-48A4-AD4D-5AB115E3F9FB}" type="pres">
      <dgm:prSet presAssocID="{2524F081-81CB-40D3-A19C-2C2DC43AE54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9F8189D-86B1-4CF6-A53F-DA883683E03A}" type="pres">
      <dgm:prSet presAssocID="{2524F081-81CB-40D3-A19C-2C2DC43AE54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4501429-54D6-4F09-95FD-4A61B5853246}" type="presOf" srcId="{6DED89AC-238F-42C4-93F4-46DE955F198D}" destId="{4960DA4F-A650-468E-809E-239303EDAD66}" srcOrd="0" destOrd="0" presId="urn:microsoft.com/office/officeart/2005/8/layout/vList2"/>
    <dgm:cxn modelId="{6E95203A-F13B-4E47-8BA8-D532963983AB}" type="presOf" srcId="{2524F081-81CB-40D3-A19C-2C2DC43AE54F}" destId="{5B05BE55-D9A7-48A4-AD4D-5AB115E3F9FB}" srcOrd="0" destOrd="0" presId="urn:microsoft.com/office/officeart/2005/8/layout/vList2"/>
    <dgm:cxn modelId="{243159A4-F528-4931-8910-AD9B0BED8CF7}" srcId="{2524F081-81CB-40D3-A19C-2C2DC43AE54F}" destId="{B6A54C4D-7F17-488F-9BCE-49C7180B3E97}" srcOrd="0" destOrd="0" parTransId="{073B54D7-38BA-4C8E-A172-24A144D099FE}" sibTransId="{2E5597D2-FC60-4850-B6CF-A4C31B5F8ECE}"/>
    <dgm:cxn modelId="{4F938FBD-7E13-4552-8F1C-75B214662760}" type="presOf" srcId="{B6A54C4D-7F17-488F-9BCE-49C7180B3E97}" destId="{59F8189D-86B1-4CF6-A53F-DA883683E03A}" srcOrd="0" destOrd="0" presId="urn:microsoft.com/office/officeart/2005/8/layout/vList2"/>
    <dgm:cxn modelId="{02BA68D4-B913-4BFE-8C8B-A6AE08917565}" srcId="{6DED89AC-238F-42C4-93F4-46DE955F198D}" destId="{2524F081-81CB-40D3-A19C-2C2DC43AE54F}" srcOrd="0" destOrd="0" parTransId="{09755AE6-7C1F-4981-B3A2-22EE170C2135}" sibTransId="{A801DECD-6C0D-4883-AF95-4DFF05354BA3}"/>
    <dgm:cxn modelId="{1CDD0BE4-C0C6-49E0-8EF4-B35573AF17C0}" type="presParOf" srcId="{4960DA4F-A650-468E-809E-239303EDAD66}" destId="{5B05BE55-D9A7-48A4-AD4D-5AB115E3F9FB}" srcOrd="0" destOrd="0" presId="urn:microsoft.com/office/officeart/2005/8/layout/vList2"/>
    <dgm:cxn modelId="{A4A44F80-B64C-4E31-8E3F-F6EEC0B75E26}" type="presParOf" srcId="{4960DA4F-A650-468E-809E-239303EDAD66}" destId="{59F8189D-86B1-4CF6-A53F-DA883683E0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5F22F3-B1B0-4272-8323-69F2118669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1275C1-9DC9-47F6-B38A-9792A6715483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Pakliže se uchazeči nemohou v </a:t>
          </a:r>
          <a:r>
            <a:rPr lang="cs-CZ" b="1" dirty="0">
              <a:solidFill>
                <a:srgbClr val="00549F"/>
              </a:solidFill>
            </a:rPr>
            <a:t>řádném termínu </a:t>
          </a:r>
          <a:r>
            <a:rPr lang="cs-CZ" dirty="0">
              <a:solidFill>
                <a:srgbClr val="00549F"/>
              </a:solidFill>
            </a:rPr>
            <a:t>dostavit ke konání testů (např. z důvodu nemoci apod.), mohou se omluvit řediteli SŠ, kde měli konat JPZ. Pokud ředitel školy omluvu uzná, uchazeči mohou konat zkoušku v </a:t>
          </a:r>
          <a:r>
            <a:rPr lang="cs-CZ" b="1" dirty="0">
              <a:solidFill>
                <a:srgbClr val="00549F"/>
              </a:solidFill>
            </a:rPr>
            <a:t>náhradním termínu</a:t>
          </a:r>
          <a:r>
            <a:rPr lang="cs-CZ" dirty="0">
              <a:solidFill>
                <a:srgbClr val="00549F"/>
              </a:solidFill>
            </a:rPr>
            <a:t>.</a:t>
          </a:r>
        </a:p>
      </dgm:t>
    </dgm:pt>
    <dgm:pt modelId="{6F3BFDB4-E52C-49AF-917A-DC3B1ADB13B4}" type="parTrans" cxnId="{C356A0DB-EF41-4532-BB2C-3ACBF15A6798}">
      <dgm:prSet/>
      <dgm:spPr/>
      <dgm:t>
        <a:bodyPr/>
        <a:lstStyle/>
        <a:p>
          <a:endParaRPr lang="cs-CZ"/>
        </a:p>
      </dgm:t>
    </dgm:pt>
    <dgm:pt modelId="{AEBEBAE1-E5E5-465C-B361-855EA9B32391}" type="sibTrans" cxnId="{C356A0DB-EF41-4532-BB2C-3ACBF15A6798}">
      <dgm:prSet/>
      <dgm:spPr/>
      <dgm:t>
        <a:bodyPr/>
        <a:lstStyle/>
        <a:p>
          <a:endParaRPr lang="cs-CZ"/>
        </a:p>
      </dgm:t>
    </dgm:pt>
    <dgm:pt modelId="{A2CC91CC-16FC-4574-802C-D759B50ECF66}">
      <dgm:prSet/>
      <dgm:spPr/>
      <dgm:t>
        <a:bodyPr/>
        <a:lstStyle/>
        <a:p>
          <a:pPr algn="ctr"/>
          <a:r>
            <a:rPr lang="cs-CZ" b="1" u="sng" dirty="0"/>
            <a:t>Kde se budou konat zkoušky</a:t>
          </a:r>
          <a:endParaRPr lang="cs-CZ" u="sng" dirty="0"/>
        </a:p>
      </dgm:t>
    </dgm:pt>
    <dgm:pt modelId="{89D36D38-D1BF-4371-9E1B-C687F2A75796}" type="sibTrans" cxnId="{C3F867C9-E99F-4C45-B9C1-BB06CF3407E2}">
      <dgm:prSet/>
      <dgm:spPr/>
      <dgm:t>
        <a:bodyPr/>
        <a:lstStyle/>
        <a:p>
          <a:endParaRPr lang="cs-CZ"/>
        </a:p>
      </dgm:t>
    </dgm:pt>
    <dgm:pt modelId="{29F87925-4557-4EB3-9D2F-9ECFD3E872B6}" type="parTrans" cxnId="{C3F867C9-E99F-4C45-B9C1-BB06CF3407E2}">
      <dgm:prSet/>
      <dgm:spPr/>
      <dgm:t>
        <a:bodyPr/>
        <a:lstStyle/>
        <a:p>
          <a:endParaRPr lang="cs-CZ"/>
        </a:p>
      </dgm:t>
    </dgm:pt>
    <dgm:pt modelId="{E0386443-13EC-4D84-9F1B-44AAB5F8D5E2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Školní části přijímacích zkoušek </a:t>
          </a:r>
          <a:r>
            <a:rPr lang="cs-CZ" dirty="0">
              <a:solidFill>
                <a:srgbClr val="00549F"/>
              </a:solidFill>
            </a:rPr>
            <a:t>se konají v jednotlivých středních školách, které je vypisují.</a:t>
          </a:r>
        </a:p>
      </dgm:t>
    </dgm:pt>
    <dgm:pt modelId="{1A7893FE-68B5-4751-9F4D-B287A290C4B9}" type="sibTrans" cxnId="{847208B7-3311-4FB9-BEC6-47A2B10020CB}">
      <dgm:prSet/>
      <dgm:spPr/>
      <dgm:t>
        <a:bodyPr/>
        <a:lstStyle/>
        <a:p>
          <a:endParaRPr lang="cs-CZ"/>
        </a:p>
      </dgm:t>
    </dgm:pt>
    <dgm:pt modelId="{2FE97DDE-B188-4023-BA3D-809D4B94E2A2}" type="parTrans" cxnId="{847208B7-3311-4FB9-BEC6-47A2B10020CB}">
      <dgm:prSet/>
      <dgm:spPr/>
      <dgm:t>
        <a:bodyPr/>
        <a:lstStyle/>
        <a:p>
          <a:endParaRPr lang="cs-CZ"/>
        </a:p>
      </dgm:t>
    </dgm:pt>
    <dgm:pt modelId="{63A94DC5-C0C0-4322-B794-F0BBDDB9FB81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JPZ se bude konat výhradně </a:t>
          </a:r>
          <a:r>
            <a:rPr lang="cs-CZ" dirty="0">
              <a:solidFill>
                <a:srgbClr val="00549F"/>
              </a:solidFill>
            </a:rPr>
            <a:t>na některých ze škol, na které se přihlásíte. Na oba termíny </a:t>
          </a:r>
          <a:r>
            <a:rPr lang="cs-CZ" b="1" dirty="0">
              <a:solidFill>
                <a:srgbClr val="00549F"/>
              </a:solidFill>
            </a:rPr>
            <a:t>může být určena stejná škola</a:t>
          </a:r>
          <a:r>
            <a:rPr lang="cs-CZ" dirty="0">
              <a:solidFill>
                <a:srgbClr val="00549F"/>
              </a:solidFill>
            </a:rPr>
            <a:t>. </a:t>
          </a:r>
          <a:r>
            <a:rPr lang="cs-CZ" b="0" i="0" dirty="0">
              <a:solidFill>
                <a:srgbClr val="00549F"/>
              </a:solidFill>
              <a:effectLst/>
            </a:rPr>
            <a:t>Rozdělovat se bude primárně podle vzdálenosti školy od bydliště uchazeče a sekundárně podle kapacity školy pro JPZ. </a:t>
          </a:r>
          <a:endParaRPr lang="cs-CZ" dirty="0">
            <a:solidFill>
              <a:srgbClr val="00549F"/>
            </a:solidFill>
          </a:endParaRPr>
        </a:p>
      </dgm:t>
    </dgm:pt>
    <dgm:pt modelId="{23C9EE02-8B07-4306-89FC-E6C32C2E21BE}" type="sibTrans" cxnId="{FCF9DD26-275B-4392-8082-0AF1C983A01C}">
      <dgm:prSet/>
      <dgm:spPr/>
      <dgm:t>
        <a:bodyPr/>
        <a:lstStyle/>
        <a:p>
          <a:endParaRPr lang="cs-CZ"/>
        </a:p>
      </dgm:t>
    </dgm:pt>
    <dgm:pt modelId="{6A6DEC69-7625-403B-A162-3BE04581CE3C}" type="parTrans" cxnId="{FCF9DD26-275B-4392-8082-0AF1C983A01C}">
      <dgm:prSet/>
      <dgm:spPr/>
      <dgm:t>
        <a:bodyPr/>
        <a:lstStyle/>
        <a:p>
          <a:endParaRPr lang="cs-CZ"/>
        </a:p>
      </dgm:t>
    </dgm:pt>
    <dgm:pt modelId="{31EBC5DF-1505-4AA6-AEF8-1E149339C00A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Náhradní termín </a:t>
          </a:r>
          <a:r>
            <a:rPr lang="cs-CZ" dirty="0">
              <a:solidFill>
                <a:srgbClr val="00549F"/>
              </a:solidFill>
            </a:rPr>
            <a:t>JPZ se bude konat ve škole, kde se měl konat termín řádný.</a:t>
          </a:r>
        </a:p>
      </dgm:t>
    </dgm:pt>
    <dgm:pt modelId="{00D05DEB-A34D-43F1-B940-9EBF3CCBA360}" type="sibTrans" cxnId="{13182503-E4FF-4023-9F48-66A484355EC2}">
      <dgm:prSet/>
      <dgm:spPr/>
      <dgm:t>
        <a:bodyPr/>
        <a:lstStyle/>
        <a:p>
          <a:endParaRPr lang="cs-CZ"/>
        </a:p>
      </dgm:t>
    </dgm:pt>
    <dgm:pt modelId="{A38B5711-DE9F-46BC-8B99-1B16E62419F0}" type="parTrans" cxnId="{13182503-E4FF-4023-9F48-66A484355EC2}">
      <dgm:prSet/>
      <dgm:spPr/>
      <dgm:t>
        <a:bodyPr/>
        <a:lstStyle/>
        <a:p>
          <a:endParaRPr lang="cs-CZ"/>
        </a:p>
      </dgm:t>
    </dgm:pt>
    <dgm:pt modelId="{82098A54-C61C-463A-8B40-3A528C8D599C}">
      <dgm:prSet/>
      <dgm:spPr/>
      <dgm:t>
        <a:bodyPr/>
        <a:lstStyle/>
        <a:p>
          <a:pPr algn="ctr"/>
          <a:r>
            <a:rPr lang="cs-CZ" b="1" u="sng" dirty="0"/>
            <a:t>Podání omluvy</a:t>
          </a:r>
          <a:endParaRPr lang="cs-CZ" u="sng" dirty="0"/>
        </a:p>
      </dgm:t>
    </dgm:pt>
    <dgm:pt modelId="{72D13822-E35B-4217-A024-3199FCB92087}" type="sibTrans" cxnId="{FF9BE70D-66DE-47F6-AEB8-D627231ADD81}">
      <dgm:prSet/>
      <dgm:spPr/>
      <dgm:t>
        <a:bodyPr/>
        <a:lstStyle/>
        <a:p>
          <a:endParaRPr lang="cs-CZ"/>
        </a:p>
      </dgm:t>
    </dgm:pt>
    <dgm:pt modelId="{5B37A533-27CD-444D-ABF1-005EB45954B6}" type="parTrans" cxnId="{FF9BE70D-66DE-47F6-AEB8-D627231ADD81}">
      <dgm:prSet/>
      <dgm:spPr/>
      <dgm:t>
        <a:bodyPr/>
        <a:lstStyle/>
        <a:p>
          <a:endParaRPr lang="cs-CZ"/>
        </a:p>
      </dgm:t>
    </dgm:pt>
    <dgm:pt modelId="{0E84A7EB-BAB4-4306-A387-B9B157C01FCE}" type="pres">
      <dgm:prSet presAssocID="{025F22F3-B1B0-4272-8323-69F2118669C8}" presName="linear" presStyleCnt="0">
        <dgm:presLayoutVars>
          <dgm:animLvl val="lvl"/>
          <dgm:resizeHandles val="exact"/>
        </dgm:presLayoutVars>
      </dgm:prSet>
      <dgm:spPr/>
    </dgm:pt>
    <dgm:pt modelId="{878E23AC-5D7E-4333-97C1-63116AC040F6}" type="pres">
      <dgm:prSet presAssocID="{A2CC91CC-16FC-4574-802C-D759B50ECF6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CE6CAF-7AFA-4A9B-BCF4-08909A0730BD}" type="pres">
      <dgm:prSet presAssocID="{A2CC91CC-16FC-4574-802C-D759B50ECF66}" presName="childText" presStyleLbl="revTx" presStyleIdx="0" presStyleCnt="2">
        <dgm:presLayoutVars>
          <dgm:bulletEnabled val="1"/>
        </dgm:presLayoutVars>
      </dgm:prSet>
      <dgm:spPr/>
    </dgm:pt>
    <dgm:pt modelId="{611A60F2-BC2C-4B3D-BB72-F41A5E7A9FAB}" type="pres">
      <dgm:prSet presAssocID="{82098A54-C61C-463A-8B40-3A528C8D599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7DD791A-1FFE-4D3D-B846-5467DA724928}" type="pres">
      <dgm:prSet presAssocID="{82098A54-C61C-463A-8B40-3A528C8D599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3182503-E4FF-4023-9F48-66A484355EC2}" srcId="{A2CC91CC-16FC-4574-802C-D759B50ECF66}" destId="{31EBC5DF-1505-4AA6-AEF8-1E149339C00A}" srcOrd="2" destOrd="0" parTransId="{A38B5711-DE9F-46BC-8B99-1B16E62419F0}" sibTransId="{00D05DEB-A34D-43F1-B940-9EBF3CCBA360}"/>
    <dgm:cxn modelId="{FF9BE70D-66DE-47F6-AEB8-D627231ADD81}" srcId="{025F22F3-B1B0-4272-8323-69F2118669C8}" destId="{82098A54-C61C-463A-8B40-3A528C8D599C}" srcOrd="1" destOrd="0" parTransId="{5B37A533-27CD-444D-ABF1-005EB45954B6}" sibTransId="{72D13822-E35B-4217-A024-3199FCB92087}"/>
    <dgm:cxn modelId="{FCF9DD26-275B-4392-8082-0AF1C983A01C}" srcId="{A2CC91CC-16FC-4574-802C-D759B50ECF66}" destId="{63A94DC5-C0C0-4322-B794-F0BBDDB9FB81}" srcOrd="1" destOrd="0" parTransId="{6A6DEC69-7625-403B-A162-3BE04581CE3C}" sibTransId="{23C9EE02-8B07-4306-89FC-E6C32C2E21BE}"/>
    <dgm:cxn modelId="{99BA952B-8C8E-4E05-82E8-295A8C240C32}" type="presOf" srcId="{63A94DC5-C0C0-4322-B794-F0BBDDB9FB81}" destId="{58CE6CAF-7AFA-4A9B-BCF4-08909A0730BD}" srcOrd="0" destOrd="1" presId="urn:microsoft.com/office/officeart/2005/8/layout/vList2"/>
    <dgm:cxn modelId="{8ABA3B48-607F-49E8-817D-BC69E07B33DE}" type="presOf" srcId="{A2CC91CC-16FC-4574-802C-D759B50ECF66}" destId="{878E23AC-5D7E-4333-97C1-63116AC040F6}" srcOrd="0" destOrd="0" presId="urn:microsoft.com/office/officeart/2005/8/layout/vList2"/>
    <dgm:cxn modelId="{A0D12F4A-93A0-4269-969B-7F306D3479C0}" type="presOf" srcId="{6D1275C1-9DC9-47F6-B38A-9792A6715483}" destId="{E7DD791A-1FFE-4D3D-B846-5467DA724928}" srcOrd="0" destOrd="0" presId="urn:microsoft.com/office/officeart/2005/8/layout/vList2"/>
    <dgm:cxn modelId="{847208B7-3311-4FB9-BEC6-47A2B10020CB}" srcId="{A2CC91CC-16FC-4574-802C-D759B50ECF66}" destId="{E0386443-13EC-4D84-9F1B-44AAB5F8D5E2}" srcOrd="0" destOrd="0" parTransId="{2FE97DDE-B188-4023-BA3D-809D4B94E2A2}" sibTransId="{1A7893FE-68B5-4751-9F4D-B287A290C4B9}"/>
    <dgm:cxn modelId="{BDEB81B8-ED2A-4D24-94B4-539210361D60}" type="presOf" srcId="{82098A54-C61C-463A-8B40-3A528C8D599C}" destId="{611A60F2-BC2C-4B3D-BB72-F41A5E7A9FAB}" srcOrd="0" destOrd="0" presId="urn:microsoft.com/office/officeart/2005/8/layout/vList2"/>
    <dgm:cxn modelId="{C3F867C9-E99F-4C45-B9C1-BB06CF3407E2}" srcId="{025F22F3-B1B0-4272-8323-69F2118669C8}" destId="{A2CC91CC-16FC-4574-802C-D759B50ECF66}" srcOrd="0" destOrd="0" parTransId="{29F87925-4557-4EB3-9D2F-9ECFD3E872B6}" sibTransId="{89D36D38-D1BF-4371-9E1B-C687F2A75796}"/>
    <dgm:cxn modelId="{C356A0DB-EF41-4532-BB2C-3ACBF15A6798}" srcId="{82098A54-C61C-463A-8B40-3A528C8D599C}" destId="{6D1275C1-9DC9-47F6-B38A-9792A6715483}" srcOrd="0" destOrd="0" parTransId="{6F3BFDB4-E52C-49AF-917A-DC3B1ADB13B4}" sibTransId="{AEBEBAE1-E5E5-465C-B361-855EA9B32391}"/>
    <dgm:cxn modelId="{50A54DE9-7BB8-4D93-ACC9-9D3D386EE762}" type="presOf" srcId="{31EBC5DF-1505-4AA6-AEF8-1E149339C00A}" destId="{58CE6CAF-7AFA-4A9B-BCF4-08909A0730BD}" srcOrd="0" destOrd="2" presId="urn:microsoft.com/office/officeart/2005/8/layout/vList2"/>
    <dgm:cxn modelId="{937C4FE9-374D-4412-8D4B-ADAFCFB0294E}" type="presOf" srcId="{025F22F3-B1B0-4272-8323-69F2118669C8}" destId="{0E84A7EB-BAB4-4306-A387-B9B157C01FCE}" srcOrd="0" destOrd="0" presId="urn:microsoft.com/office/officeart/2005/8/layout/vList2"/>
    <dgm:cxn modelId="{732282F3-6C44-47EB-8829-823A0239E332}" type="presOf" srcId="{E0386443-13EC-4D84-9F1B-44AAB5F8D5E2}" destId="{58CE6CAF-7AFA-4A9B-BCF4-08909A0730BD}" srcOrd="0" destOrd="0" presId="urn:microsoft.com/office/officeart/2005/8/layout/vList2"/>
    <dgm:cxn modelId="{977580F9-11BE-4473-8824-DCAB08549A3E}" type="presParOf" srcId="{0E84A7EB-BAB4-4306-A387-B9B157C01FCE}" destId="{878E23AC-5D7E-4333-97C1-63116AC040F6}" srcOrd="0" destOrd="0" presId="urn:microsoft.com/office/officeart/2005/8/layout/vList2"/>
    <dgm:cxn modelId="{FDE71308-2144-40F4-9961-05BDA9213EE5}" type="presParOf" srcId="{0E84A7EB-BAB4-4306-A387-B9B157C01FCE}" destId="{58CE6CAF-7AFA-4A9B-BCF4-08909A0730BD}" srcOrd="1" destOrd="0" presId="urn:microsoft.com/office/officeart/2005/8/layout/vList2"/>
    <dgm:cxn modelId="{0C97420F-32CA-4D31-9364-89E1D0A7FB0A}" type="presParOf" srcId="{0E84A7EB-BAB4-4306-A387-B9B157C01FCE}" destId="{611A60F2-BC2C-4B3D-BB72-F41A5E7A9FAB}" srcOrd="2" destOrd="0" presId="urn:microsoft.com/office/officeart/2005/8/layout/vList2"/>
    <dgm:cxn modelId="{F45EED78-C19D-4EFF-B29D-2503E2805238}" type="presParOf" srcId="{0E84A7EB-BAB4-4306-A387-B9B157C01FCE}" destId="{E7DD791A-1FFE-4D3D-B846-5467DA72492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597D427-E980-45D9-B99D-A9C218E285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A54F36-5C7C-468B-B4DD-107B48466299}">
      <dgm:prSet/>
      <dgm:spPr/>
      <dgm:t>
        <a:bodyPr/>
        <a:lstStyle/>
        <a:p>
          <a:pPr algn="just"/>
          <a:r>
            <a:rPr lang="cs-CZ" b="1" i="0" dirty="0"/>
            <a:t>Pozvánky </a:t>
          </a:r>
          <a:r>
            <a:rPr lang="cs-CZ" i="0" dirty="0"/>
            <a:t>k JPZ, talentové zkoušce a školní přijímací zkoušce posílá ředitel školy, a to 14 dnů před termínem konání, a to bu</a:t>
          </a:r>
          <a:r>
            <a:rPr lang="cs-CZ" dirty="0"/>
            <a:t>ď odesláním zprávy v systému (platí pro elektronicky podané přihlášky) nebo zašle v listinné podobě (platí pro listinné přihlášky).</a:t>
          </a:r>
          <a:r>
            <a:rPr lang="cs-CZ" i="0" dirty="0"/>
            <a:t> </a:t>
          </a:r>
          <a:endParaRPr lang="cs-CZ" dirty="0"/>
        </a:p>
      </dgm:t>
    </dgm:pt>
    <dgm:pt modelId="{909351C3-2515-41EE-B4F9-308319076DF3}" type="parTrans" cxnId="{0AC642DF-B0F4-4DBA-8FBF-8A12C46012EE}">
      <dgm:prSet/>
      <dgm:spPr/>
      <dgm:t>
        <a:bodyPr/>
        <a:lstStyle/>
        <a:p>
          <a:endParaRPr lang="cs-CZ"/>
        </a:p>
      </dgm:t>
    </dgm:pt>
    <dgm:pt modelId="{D69A7484-CE10-4DCC-BE21-CCF329B16D0B}" type="sibTrans" cxnId="{0AC642DF-B0F4-4DBA-8FBF-8A12C46012EE}">
      <dgm:prSet/>
      <dgm:spPr/>
      <dgm:t>
        <a:bodyPr/>
        <a:lstStyle/>
        <a:p>
          <a:endParaRPr lang="cs-CZ"/>
        </a:p>
      </dgm:t>
    </dgm:pt>
    <dgm:pt modelId="{5E61B5F9-9A91-4D6C-9DBC-05D43CA439D5}" type="pres">
      <dgm:prSet presAssocID="{F597D427-E980-45D9-B99D-A9C218E28577}" presName="linear" presStyleCnt="0">
        <dgm:presLayoutVars>
          <dgm:animLvl val="lvl"/>
          <dgm:resizeHandles val="exact"/>
        </dgm:presLayoutVars>
      </dgm:prSet>
      <dgm:spPr/>
    </dgm:pt>
    <dgm:pt modelId="{391A2DEE-CE8F-423A-99A4-F11829939A89}" type="pres">
      <dgm:prSet presAssocID="{D5A54F36-5C7C-468B-B4DD-107B48466299}" presName="parentText" presStyleLbl="node1" presStyleIdx="0" presStyleCnt="1" custScaleY="82349">
        <dgm:presLayoutVars>
          <dgm:chMax val="0"/>
          <dgm:bulletEnabled val="1"/>
        </dgm:presLayoutVars>
      </dgm:prSet>
      <dgm:spPr/>
    </dgm:pt>
  </dgm:ptLst>
  <dgm:cxnLst>
    <dgm:cxn modelId="{8C2D3908-2DE9-4067-B171-F2EEE4E4E57F}" type="presOf" srcId="{F597D427-E980-45D9-B99D-A9C218E28577}" destId="{5E61B5F9-9A91-4D6C-9DBC-05D43CA439D5}" srcOrd="0" destOrd="0" presId="urn:microsoft.com/office/officeart/2005/8/layout/vList2"/>
    <dgm:cxn modelId="{A580B391-7E63-4612-8D13-59B10C754A44}" type="presOf" srcId="{D5A54F36-5C7C-468B-B4DD-107B48466299}" destId="{391A2DEE-CE8F-423A-99A4-F11829939A89}" srcOrd="0" destOrd="0" presId="urn:microsoft.com/office/officeart/2005/8/layout/vList2"/>
    <dgm:cxn modelId="{0AC642DF-B0F4-4DBA-8FBF-8A12C46012EE}" srcId="{F597D427-E980-45D9-B99D-A9C218E28577}" destId="{D5A54F36-5C7C-468B-B4DD-107B48466299}" srcOrd="0" destOrd="0" parTransId="{909351C3-2515-41EE-B4F9-308319076DF3}" sibTransId="{D69A7484-CE10-4DCC-BE21-CCF329B16D0B}"/>
    <dgm:cxn modelId="{A65E6261-15AE-4231-93DB-CFAF295CE698}" type="presParOf" srcId="{5E61B5F9-9A91-4D6C-9DBC-05D43CA439D5}" destId="{391A2DEE-CE8F-423A-99A4-F11829939A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77C60E-05B9-42A0-8DF4-DB1C8BEBE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A8F998-1B9F-4CEA-8520-B27A4D221E2D}">
      <dgm:prSet/>
      <dgm:spPr/>
      <dgm:t>
        <a:bodyPr/>
        <a:lstStyle/>
        <a:p>
          <a:pPr algn="ctr"/>
          <a:r>
            <a:rPr lang="cs-CZ" b="1" i="0" u="sng" dirty="0"/>
            <a:t>Termíny školní a talentové PZ</a:t>
          </a:r>
          <a:endParaRPr lang="cs-CZ" dirty="0"/>
        </a:p>
      </dgm:t>
    </dgm:pt>
    <dgm:pt modelId="{6A902C30-D279-4326-A3BF-86D8FA5ABD48}" type="parTrans" cxnId="{8107BE1F-FA6C-493F-BF27-EE2852351A06}">
      <dgm:prSet/>
      <dgm:spPr/>
      <dgm:t>
        <a:bodyPr/>
        <a:lstStyle/>
        <a:p>
          <a:endParaRPr lang="cs-CZ"/>
        </a:p>
      </dgm:t>
    </dgm:pt>
    <dgm:pt modelId="{CBDF5FA5-FF75-4226-B8B5-88A4F295D015}" type="sibTrans" cxnId="{8107BE1F-FA6C-493F-BF27-EE2852351A06}">
      <dgm:prSet/>
      <dgm:spPr/>
      <dgm:t>
        <a:bodyPr/>
        <a:lstStyle/>
        <a:p>
          <a:endParaRPr lang="cs-CZ"/>
        </a:p>
      </dgm:t>
    </dgm:pt>
    <dgm:pt modelId="{11457AFA-937E-48E5-945B-901541A1D8FD}">
      <dgm:prSet/>
      <dgm:spPr/>
      <dgm:t>
        <a:bodyPr/>
        <a:lstStyle/>
        <a:p>
          <a:pPr algn="just"/>
          <a:r>
            <a:rPr lang="cs-CZ" b="0" i="0" dirty="0">
              <a:solidFill>
                <a:srgbClr val="00549F"/>
              </a:solidFill>
            </a:rPr>
            <a:t>Od </a:t>
          </a:r>
          <a:r>
            <a:rPr lang="cs-CZ" b="0" i="0" dirty="0" err="1">
              <a:solidFill>
                <a:srgbClr val="00549F"/>
              </a:solidFill>
            </a:rPr>
            <a:t>šk</a:t>
          </a:r>
          <a:r>
            <a:rPr lang="cs-CZ" b="0" i="0" dirty="0">
              <a:solidFill>
                <a:srgbClr val="00549F"/>
              </a:solidFill>
            </a:rPr>
            <a:t>. roku 2024/2025 jsou veškeré termíny související s přijímacím řízením ve všech kolech přijímacího řízení shodné pro obory vzdělání </a:t>
          </a:r>
          <a:r>
            <a:rPr lang="cs-CZ" b="1" i="0" dirty="0">
              <a:solidFill>
                <a:srgbClr val="00549F"/>
              </a:solidFill>
            </a:rPr>
            <a:t>s talentovými i bez talentových zkoušek</a:t>
          </a:r>
          <a:r>
            <a:rPr lang="cs-CZ" b="0" i="0" dirty="0">
              <a:solidFill>
                <a:srgbClr val="00549F"/>
              </a:solidFill>
            </a:rPr>
            <a:t>, </a:t>
          </a:r>
          <a:r>
            <a:rPr lang="cs-CZ" b="1" i="0" dirty="0">
              <a:solidFill>
                <a:srgbClr val="00549F"/>
              </a:solidFill>
            </a:rPr>
            <a:t>a to včetně termínu pro podání přihlášky</a:t>
          </a:r>
          <a:r>
            <a:rPr lang="cs-CZ" b="0" i="0" dirty="0">
              <a:solidFill>
                <a:srgbClr val="00549F"/>
              </a:solidFill>
            </a:rPr>
            <a:t>.</a:t>
          </a:r>
          <a:endParaRPr lang="cs-CZ" dirty="0">
            <a:solidFill>
              <a:srgbClr val="00549F"/>
            </a:solidFill>
          </a:endParaRPr>
        </a:p>
      </dgm:t>
    </dgm:pt>
    <dgm:pt modelId="{A381B497-159D-4597-8A8F-2144A9AE7F5B}" type="parTrans" cxnId="{8A0E5025-B584-42D4-B0FC-1850C7573DD5}">
      <dgm:prSet/>
      <dgm:spPr/>
      <dgm:t>
        <a:bodyPr/>
        <a:lstStyle/>
        <a:p>
          <a:endParaRPr lang="cs-CZ"/>
        </a:p>
      </dgm:t>
    </dgm:pt>
    <dgm:pt modelId="{BAD9532B-82D0-423C-936D-F46580E21B04}" type="sibTrans" cxnId="{8A0E5025-B584-42D4-B0FC-1850C7573DD5}">
      <dgm:prSet/>
      <dgm:spPr/>
      <dgm:t>
        <a:bodyPr/>
        <a:lstStyle/>
        <a:p>
          <a:endParaRPr lang="cs-CZ"/>
        </a:p>
      </dgm:t>
    </dgm:pt>
    <dgm:pt modelId="{88EA0261-F633-496C-A5C7-FB67008E3D6D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Termín pro konání alespoň dvou řádných termínů </a:t>
          </a:r>
          <a:r>
            <a:rPr lang="cs-CZ" b="1" dirty="0">
              <a:solidFill>
                <a:srgbClr val="00549F"/>
              </a:solidFill>
            </a:rPr>
            <a:t>školní a  talentové přijímací zkoušky </a:t>
          </a:r>
          <a:r>
            <a:rPr lang="cs-CZ" dirty="0">
              <a:solidFill>
                <a:srgbClr val="00549F"/>
              </a:solidFill>
            </a:rPr>
            <a:t>je stanoven v  pracovních dnech: </a:t>
          </a:r>
          <a:r>
            <a:rPr lang="cs-CZ" b="1" dirty="0">
              <a:solidFill>
                <a:srgbClr val="00549F"/>
              </a:solidFill>
            </a:rPr>
            <a:t>od 15. března do 23. dubna 2026.</a:t>
          </a:r>
          <a:endParaRPr lang="cs-CZ" dirty="0">
            <a:solidFill>
              <a:srgbClr val="00549F"/>
            </a:solidFill>
          </a:endParaRPr>
        </a:p>
      </dgm:t>
    </dgm:pt>
    <dgm:pt modelId="{86DB56C3-5EC9-4F7C-9375-6795B58AB3E5}" type="parTrans" cxnId="{95871364-3CDA-4AB7-9E66-82C840A24600}">
      <dgm:prSet/>
      <dgm:spPr/>
      <dgm:t>
        <a:bodyPr/>
        <a:lstStyle/>
        <a:p>
          <a:endParaRPr lang="cs-CZ"/>
        </a:p>
      </dgm:t>
    </dgm:pt>
    <dgm:pt modelId="{890A6626-3CE9-4A8D-BE43-0DC2F591B991}" type="sibTrans" cxnId="{95871364-3CDA-4AB7-9E66-82C840A24600}">
      <dgm:prSet/>
      <dgm:spPr/>
      <dgm:t>
        <a:bodyPr/>
        <a:lstStyle/>
        <a:p>
          <a:endParaRPr lang="cs-CZ"/>
        </a:p>
      </dgm:t>
    </dgm:pt>
    <dgm:pt modelId="{76A1D53A-1CEA-43FD-8423-5467CF0A0D81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Termín pro konání </a:t>
          </a:r>
          <a:r>
            <a:rPr lang="cs-CZ" b="1" dirty="0">
              <a:solidFill>
                <a:srgbClr val="00549F"/>
              </a:solidFill>
            </a:rPr>
            <a:t>alespoň jednoho náhradního termínu </a:t>
          </a:r>
          <a:r>
            <a:rPr lang="cs-CZ" dirty="0">
              <a:solidFill>
                <a:srgbClr val="00549F"/>
              </a:solidFill>
            </a:rPr>
            <a:t>je stanoven v pracovních dnech: </a:t>
          </a:r>
          <a:r>
            <a:rPr lang="cs-CZ" b="1" dirty="0">
              <a:solidFill>
                <a:srgbClr val="00549F"/>
              </a:solidFill>
            </a:rPr>
            <a:t>od 24. dubna do 5. května 2026.</a:t>
          </a:r>
          <a:endParaRPr lang="cs-CZ" dirty="0">
            <a:solidFill>
              <a:srgbClr val="00549F"/>
            </a:solidFill>
          </a:endParaRPr>
        </a:p>
      </dgm:t>
    </dgm:pt>
    <dgm:pt modelId="{5A70E491-033D-489E-AD14-150D133BEE0D}" type="parTrans" cxnId="{C0ABDBD3-AC72-4F21-9CBF-1C0F5347243A}">
      <dgm:prSet/>
      <dgm:spPr/>
      <dgm:t>
        <a:bodyPr/>
        <a:lstStyle/>
        <a:p>
          <a:endParaRPr lang="cs-CZ"/>
        </a:p>
      </dgm:t>
    </dgm:pt>
    <dgm:pt modelId="{B5A39648-C4B3-415B-ABCB-741662373576}" type="sibTrans" cxnId="{C0ABDBD3-AC72-4F21-9CBF-1C0F5347243A}">
      <dgm:prSet/>
      <dgm:spPr/>
      <dgm:t>
        <a:bodyPr/>
        <a:lstStyle/>
        <a:p>
          <a:endParaRPr lang="cs-CZ"/>
        </a:p>
      </dgm:t>
    </dgm:pt>
    <dgm:pt modelId="{95CEC02C-02DB-45F7-A14F-ADD67A5FB931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Termíny jsou stanoveny tak, aby se alespoň jeden termín konal v jiný den než JPZ. </a:t>
          </a:r>
        </a:p>
      </dgm:t>
    </dgm:pt>
    <dgm:pt modelId="{C53C10D8-C582-47BB-AEA7-547A7B74779B}" type="parTrans" cxnId="{EF3D8125-3223-411E-B141-86AEB112B1A3}">
      <dgm:prSet/>
      <dgm:spPr/>
      <dgm:t>
        <a:bodyPr/>
        <a:lstStyle/>
        <a:p>
          <a:endParaRPr lang="cs-CZ"/>
        </a:p>
      </dgm:t>
    </dgm:pt>
    <dgm:pt modelId="{0BB0F9F2-03CC-4F05-9960-3F902A33F2AD}" type="sibTrans" cxnId="{EF3D8125-3223-411E-B141-86AEB112B1A3}">
      <dgm:prSet/>
      <dgm:spPr/>
      <dgm:t>
        <a:bodyPr/>
        <a:lstStyle/>
        <a:p>
          <a:endParaRPr lang="cs-CZ"/>
        </a:p>
      </dgm:t>
    </dgm:pt>
    <dgm:pt modelId="{E8966EB2-C5B0-4487-9062-775514D22F44}" type="pres">
      <dgm:prSet presAssocID="{B677C60E-05B9-42A0-8DF4-DB1C8BEBE3B1}" presName="linear" presStyleCnt="0">
        <dgm:presLayoutVars>
          <dgm:animLvl val="lvl"/>
          <dgm:resizeHandles val="exact"/>
        </dgm:presLayoutVars>
      </dgm:prSet>
      <dgm:spPr/>
    </dgm:pt>
    <dgm:pt modelId="{34E09859-7BD4-4F23-8E83-394E3B1D5ADA}" type="pres">
      <dgm:prSet presAssocID="{CCA8F998-1B9F-4CEA-8520-B27A4D221E2D}" presName="parentText" presStyleLbl="node1" presStyleIdx="0" presStyleCnt="1" custScaleY="113976">
        <dgm:presLayoutVars>
          <dgm:chMax val="0"/>
          <dgm:bulletEnabled val="1"/>
        </dgm:presLayoutVars>
      </dgm:prSet>
      <dgm:spPr/>
    </dgm:pt>
    <dgm:pt modelId="{7A4EE899-8DD6-4B9C-880C-66E704055737}" type="pres">
      <dgm:prSet presAssocID="{CCA8F998-1B9F-4CEA-8520-B27A4D221E2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2AC3214-342F-448D-890F-87429FC83DEA}" type="presOf" srcId="{B677C60E-05B9-42A0-8DF4-DB1C8BEBE3B1}" destId="{E8966EB2-C5B0-4487-9062-775514D22F44}" srcOrd="0" destOrd="0" presId="urn:microsoft.com/office/officeart/2005/8/layout/vList2"/>
    <dgm:cxn modelId="{8107BE1F-FA6C-493F-BF27-EE2852351A06}" srcId="{B677C60E-05B9-42A0-8DF4-DB1C8BEBE3B1}" destId="{CCA8F998-1B9F-4CEA-8520-B27A4D221E2D}" srcOrd="0" destOrd="0" parTransId="{6A902C30-D279-4326-A3BF-86D8FA5ABD48}" sibTransId="{CBDF5FA5-FF75-4226-B8B5-88A4F295D015}"/>
    <dgm:cxn modelId="{8A0E5025-B584-42D4-B0FC-1850C7573DD5}" srcId="{CCA8F998-1B9F-4CEA-8520-B27A4D221E2D}" destId="{11457AFA-937E-48E5-945B-901541A1D8FD}" srcOrd="0" destOrd="0" parTransId="{A381B497-159D-4597-8A8F-2144A9AE7F5B}" sibTransId="{BAD9532B-82D0-423C-936D-F46580E21B04}"/>
    <dgm:cxn modelId="{EF3D8125-3223-411E-B141-86AEB112B1A3}" srcId="{CCA8F998-1B9F-4CEA-8520-B27A4D221E2D}" destId="{95CEC02C-02DB-45F7-A14F-ADD67A5FB931}" srcOrd="3" destOrd="0" parTransId="{C53C10D8-C582-47BB-AEA7-547A7B74779B}" sibTransId="{0BB0F9F2-03CC-4F05-9960-3F902A33F2AD}"/>
    <dgm:cxn modelId="{8B07805E-4F70-4979-AAA5-B8B7175DE850}" type="presOf" srcId="{CCA8F998-1B9F-4CEA-8520-B27A4D221E2D}" destId="{34E09859-7BD4-4F23-8E83-394E3B1D5ADA}" srcOrd="0" destOrd="0" presId="urn:microsoft.com/office/officeart/2005/8/layout/vList2"/>
    <dgm:cxn modelId="{95871364-3CDA-4AB7-9E66-82C840A24600}" srcId="{CCA8F998-1B9F-4CEA-8520-B27A4D221E2D}" destId="{88EA0261-F633-496C-A5C7-FB67008E3D6D}" srcOrd="1" destOrd="0" parTransId="{86DB56C3-5EC9-4F7C-9375-6795B58AB3E5}" sibTransId="{890A6626-3CE9-4A8D-BE43-0DC2F591B991}"/>
    <dgm:cxn modelId="{2BC95367-2263-468C-9FC8-3555927FE7B6}" type="presOf" srcId="{95CEC02C-02DB-45F7-A14F-ADD67A5FB931}" destId="{7A4EE899-8DD6-4B9C-880C-66E704055737}" srcOrd="0" destOrd="3" presId="urn:microsoft.com/office/officeart/2005/8/layout/vList2"/>
    <dgm:cxn modelId="{2FB92281-5A72-47D3-A767-D8848A16F675}" type="presOf" srcId="{76A1D53A-1CEA-43FD-8423-5467CF0A0D81}" destId="{7A4EE899-8DD6-4B9C-880C-66E704055737}" srcOrd="0" destOrd="2" presId="urn:microsoft.com/office/officeart/2005/8/layout/vList2"/>
    <dgm:cxn modelId="{C0ABDBD3-AC72-4F21-9CBF-1C0F5347243A}" srcId="{CCA8F998-1B9F-4CEA-8520-B27A4D221E2D}" destId="{76A1D53A-1CEA-43FD-8423-5467CF0A0D81}" srcOrd="2" destOrd="0" parTransId="{5A70E491-033D-489E-AD14-150D133BEE0D}" sibTransId="{B5A39648-C4B3-415B-ABCB-741662373576}"/>
    <dgm:cxn modelId="{E3437BD9-4500-4531-B157-AEDFB2375A3E}" type="presOf" srcId="{11457AFA-937E-48E5-945B-901541A1D8FD}" destId="{7A4EE899-8DD6-4B9C-880C-66E704055737}" srcOrd="0" destOrd="0" presId="urn:microsoft.com/office/officeart/2005/8/layout/vList2"/>
    <dgm:cxn modelId="{8D5A10DA-B9B1-42F9-AA3E-1F8A8A020AF3}" type="presOf" srcId="{88EA0261-F633-496C-A5C7-FB67008E3D6D}" destId="{7A4EE899-8DD6-4B9C-880C-66E704055737}" srcOrd="0" destOrd="1" presId="urn:microsoft.com/office/officeart/2005/8/layout/vList2"/>
    <dgm:cxn modelId="{B6E32499-F5CB-490D-80B1-EAE615B67BDC}" type="presParOf" srcId="{E8966EB2-C5B0-4487-9062-775514D22F44}" destId="{34E09859-7BD4-4F23-8E83-394E3B1D5ADA}" srcOrd="0" destOrd="0" presId="urn:microsoft.com/office/officeart/2005/8/layout/vList2"/>
    <dgm:cxn modelId="{AAE48D01-A012-4D9F-8633-B323ED76C1FA}" type="presParOf" srcId="{E8966EB2-C5B0-4487-9062-775514D22F44}" destId="{7A4EE899-8DD6-4B9C-880C-66E70405573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E38D05-E25E-44CE-B167-60734BCF2A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0BCF495-F48A-42A1-B26A-4607D510056F}">
      <dgm:prSet/>
      <dgm:spPr/>
      <dgm:t>
        <a:bodyPr/>
        <a:lstStyle/>
        <a:p>
          <a:pPr algn="ctr"/>
          <a:r>
            <a:rPr lang="cs-CZ" b="1" u="sng" dirty="0"/>
            <a:t>Přípravu zadání testů JPZ, distribuci a zpracování a hodnocení výsledků testů zajišťuje CZVV </a:t>
          </a:r>
          <a:endParaRPr lang="cs-CZ" dirty="0"/>
        </a:p>
      </dgm:t>
    </dgm:pt>
    <dgm:pt modelId="{5CE3F3A8-2455-4B1D-96CB-008AA0275858}" type="parTrans" cxnId="{CE739B13-416B-4F0C-9BB6-8EF0E1ADAFA4}">
      <dgm:prSet/>
      <dgm:spPr/>
      <dgm:t>
        <a:bodyPr/>
        <a:lstStyle/>
        <a:p>
          <a:endParaRPr lang="cs-CZ"/>
        </a:p>
      </dgm:t>
    </dgm:pt>
    <dgm:pt modelId="{72B3FDBC-8C28-41B3-923F-7E19D3497735}" type="sibTrans" cxnId="{CE739B13-416B-4F0C-9BB6-8EF0E1ADAFA4}">
      <dgm:prSet/>
      <dgm:spPr/>
      <dgm:t>
        <a:bodyPr/>
        <a:lstStyle/>
        <a:p>
          <a:endParaRPr lang="cs-CZ"/>
        </a:p>
      </dgm:t>
    </dgm:pt>
    <dgm:pt modelId="{A007EE0C-0CB8-4123-BE7B-24651ECFFE3F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Hodnocení JPZ se na celkovém hodnocení splnění kritérií přijímacího řízení uchazečem podílí nejméně </a:t>
          </a:r>
          <a:r>
            <a:rPr lang="cs-CZ" b="1" dirty="0">
              <a:solidFill>
                <a:srgbClr val="00549F"/>
              </a:solidFill>
            </a:rPr>
            <a:t>60 %</a:t>
          </a:r>
          <a:r>
            <a:rPr lang="cs-CZ" dirty="0">
              <a:solidFill>
                <a:srgbClr val="00549F"/>
              </a:solidFill>
            </a:rPr>
            <a:t>, v případě přijímacího řízení do oborů vzdělání </a:t>
          </a:r>
          <a:r>
            <a:rPr lang="cs-CZ" b="1" dirty="0">
              <a:solidFill>
                <a:srgbClr val="00549F"/>
              </a:solidFill>
            </a:rPr>
            <a:t>Gymnázium se sportovní přípravou </a:t>
          </a:r>
          <a:r>
            <a:rPr lang="cs-CZ" dirty="0">
              <a:solidFill>
                <a:srgbClr val="00549F"/>
              </a:solidFill>
            </a:rPr>
            <a:t>nejméně </a:t>
          </a:r>
          <a:r>
            <a:rPr lang="cs-CZ" b="1" dirty="0">
              <a:solidFill>
                <a:srgbClr val="00549F"/>
              </a:solidFill>
            </a:rPr>
            <a:t>40 %</a:t>
          </a:r>
          <a:r>
            <a:rPr lang="cs-CZ" dirty="0">
              <a:solidFill>
                <a:srgbClr val="00549F"/>
              </a:solidFill>
            </a:rPr>
            <a:t>. </a:t>
          </a:r>
        </a:p>
      </dgm:t>
    </dgm:pt>
    <dgm:pt modelId="{7F4747FD-F2D9-4D1D-8590-39709D492770}" type="parTrans" cxnId="{90813634-C809-44E1-A141-5BDB4D174FA2}">
      <dgm:prSet/>
      <dgm:spPr/>
      <dgm:t>
        <a:bodyPr/>
        <a:lstStyle/>
        <a:p>
          <a:endParaRPr lang="cs-CZ"/>
        </a:p>
      </dgm:t>
    </dgm:pt>
    <dgm:pt modelId="{59B3A635-1664-49B7-A998-74C71EC1D937}" type="sibTrans" cxnId="{90813634-C809-44E1-A141-5BDB4D174FA2}">
      <dgm:prSet/>
      <dgm:spPr/>
      <dgm:t>
        <a:bodyPr/>
        <a:lstStyle/>
        <a:p>
          <a:endParaRPr lang="cs-CZ"/>
        </a:p>
      </dgm:t>
    </dgm:pt>
    <dgm:pt modelId="{1AF52B52-1F77-46AA-A118-7E2718B52350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Uchazeči se do celkového hodnocení </a:t>
          </a:r>
          <a:r>
            <a:rPr lang="cs-CZ" b="1" dirty="0">
              <a:solidFill>
                <a:srgbClr val="00549F"/>
              </a:solidFill>
            </a:rPr>
            <a:t>započítává vždy lepší výsledek písemného testu z ČJ a literatury a písemného testu z Matematiky a její aplikace </a:t>
          </a:r>
          <a:r>
            <a:rPr lang="cs-CZ" dirty="0">
              <a:solidFill>
                <a:srgbClr val="00549F"/>
              </a:solidFill>
            </a:rPr>
            <a:t>ze dvou možných výsledků ve dvou možných termínech. </a:t>
          </a:r>
        </a:p>
      </dgm:t>
    </dgm:pt>
    <dgm:pt modelId="{57409334-4848-46AC-8C6C-7994ABC73B96}" type="parTrans" cxnId="{C9196708-2197-4FE2-8DFB-ADC2B161D154}">
      <dgm:prSet/>
      <dgm:spPr/>
      <dgm:t>
        <a:bodyPr/>
        <a:lstStyle/>
        <a:p>
          <a:endParaRPr lang="cs-CZ"/>
        </a:p>
      </dgm:t>
    </dgm:pt>
    <dgm:pt modelId="{62E230F6-042E-43F5-A370-88EFD04ED444}" type="sibTrans" cxnId="{C9196708-2197-4FE2-8DFB-ADC2B161D154}">
      <dgm:prSet/>
      <dgm:spPr/>
      <dgm:t>
        <a:bodyPr/>
        <a:lstStyle/>
        <a:p>
          <a:endParaRPr lang="cs-CZ"/>
        </a:p>
      </dgm:t>
    </dgm:pt>
    <dgm:pt modelId="{A779D274-CFE2-4EC3-8140-1835CAC1C9D4}">
      <dgm:prSet/>
      <dgm:spPr/>
      <dgm:t>
        <a:bodyPr/>
        <a:lstStyle/>
        <a:p>
          <a:pPr algn="just"/>
          <a:r>
            <a:rPr lang="cs-CZ" i="0" dirty="0">
              <a:solidFill>
                <a:srgbClr val="00549F"/>
              </a:solidFill>
            </a:rPr>
            <a:t>Maximální možný počet dosažených bodů v testech z matematiky i českého jazyka a literatury je </a:t>
          </a:r>
          <a:r>
            <a:rPr lang="cs-CZ" b="1" i="0" dirty="0">
              <a:solidFill>
                <a:srgbClr val="00549F"/>
              </a:solidFill>
            </a:rPr>
            <a:t>50 bodů</a:t>
          </a:r>
          <a:r>
            <a:rPr lang="cs-CZ" i="0" dirty="0">
              <a:solidFill>
                <a:srgbClr val="00549F"/>
              </a:solidFill>
            </a:rPr>
            <a:t>. Minimální hranice úspěšnosti není centrálně stanovena, </a:t>
          </a:r>
          <a:r>
            <a:rPr lang="cs-CZ" b="1" i="0" dirty="0">
              <a:solidFill>
                <a:srgbClr val="00549F"/>
              </a:solidFill>
            </a:rPr>
            <a:t>školy si však mohou minimální hranici stanovit samy v rámci kritérií pro přijetí.</a:t>
          </a:r>
          <a:endParaRPr lang="cs-CZ" dirty="0">
            <a:solidFill>
              <a:srgbClr val="00549F"/>
            </a:solidFill>
          </a:endParaRPr>
        </a:p>
      </dgm:t>
    </dgm:pt>
    <dgm:pt modelId="{0D31EE12-A164-41B7-A84B-7FAFAB4708AE}" type="parTrans" cxnId="{A3E86A6F-0F50-4E0C-A234-CBC7C653C524}">
      <dgm:prSet/>
      <dgm:spPr/>
      <dgm:t>
        <a:bodyPr/>
        <a:lstStyle/>
        <a:p>
          <a:endParaRPr lang="cs-CZ"/>
        </a:p>
      </dgm:t>
    </dgm:pt>
    <dgm:pt modelId="{750588FC-7591-43A1-B3E7-06124D1FFDD4}" type="sibTrans" cxnId="{A3E86A6F-0F50-4E0C-A234-CBC7C653C524}">
      <dgm:prSet/>
      <dgm:spPr/>
      <dgm:t>
        <a:bodyPr/>
        <a:lstStyle/>
        <a:p>
          <a:endParaRPr lang="cs-CZ"/>
        </a:p>
      </dgm:t>
    </dgm:pt>
    <dgm:pt modelId="{B933B77C-513A-401F-A653-89E074D6BF2B}" type="pres">
      <dgm:prSet presAssocID="{22E38D05-E25E-44CE-B167-60734BCF2A82}" presName="linear" presStyleCnt="0">
        <dgm:presLayoutVars>
          <dgm:animLvl val="lvl"/>
          <dgm:resizeHandles val="exact"/>
        </dgm:presLayoutVars>
      </dgm:prSet>
      <dgm:spPr/>
    </dgm:pt>
    <dgm:pt modelId="{CE15E3BC-9470-405E-AFB9-613272042307}" type="pres">
      <dgm:prSet presAssocID="{C0BCF495-F48A-42A1-B26A-4607D510056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8875DD3-0E12-4483-86B6-957F5EB1AFDE}" type="pres">
      <dgm:prSet presAssocID="{C0BCF495-F48A-42A1-B26A-4607D510056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9196708-2197-4FE2-8DFB-ADC2B161D154}" srcId="{C0BCF495-F48A-42A1-B26A-4607D510056F}" destId="{1AF52B52-1F77-46AA-A118-7E2718B52350}" srcOrd="1" destOrd="0" parTransId="{57409334-4848-46AC-8C6C-7994ABC73B96}" sibTransId="{62E230F6-042E-43F5-A370-88EFD04ED444}"/>
    <dgm:cxn modelId="{CE739B13-416B-4F0C-9BB6-8EF0E1ADAFA4}" srcId="{22E38D05-E25E-44CE-B167-60734BCF2A82}" destId="{C0BCF495-F48A-42A1-B26A-4607D510056F}" srcOrd="0" destOrd="0" parTransId="{5CE3F3A8-2455-4B1D-96CB-008AA0275858}" sibTransId="{72B3FDBC-8C28-41B3-923F-7E19D3497735}"/>
    <dgm:cxn modelId="{4EED5728-A327-4E8C-989C-11B642BAC24D}" type="presOf" srcId="{A007EE0C-0CB8-4123-BE7B-24651ECFFE3F}" destId="{58875DD3-0E12-4483-86B6-957F5EB1AFDE}" srcOrd="0" destOrd="0" presId="urn:microsoft.com/office/officeart/2005/8/layout/vList2"/>
    <dgm:cxn modelId="{90813634-C809-44E1-A141-5BDB4D174FA2}" srcId="{C0BCF495-F48A-42A1-B26A-4607D510056F}" destId="{A007EE0C-0CB8-4123-BE7B-24651ECFFE3F}" srcOrd="0" destOrd="0" parTransId="{7F4747FD-F2D9-4D1D-8590-39709D492770}" sibTransId="{59B3A635-1664-49B7-A998-74C71EC1D937}"/>
    <dgm:cxn modelId="{E3DAF95B-9A40-4CF6-A18D-98D3052B7054}" type="presOf" srcId="{C0BCF495-F48A-42A1-B26A-4607D510056F}" destId="{CE15E3BC-9470-405E-AFB9-613272042307}" srcOrd="0" destOrd="0" presId="urn:microsoft.com/office/officeart/2005/8/layout/vList2"/>
    <dgm:cxn modelId="{A3E86A6F-0F50-4E0C-A234-CBC7C653C524}" srcId="{C0BCF495-F48A-42A1-B26A-4607D510056F}" destId="{A779D274-CFE2-4EC3-8140-1835CAC1C9D4}" srcOrd="2" destOrd="0" parTransId="{0D31EE12-A164-41B7-A84B-7FAFAB4708AE}" sibTransId="{750588FC-7591-43A1-B3E7-06124D1FFDD4}"/>
    <dgm:cxn modelId="{DF767182-94A0-4CC4-86A8-A9F9FB2910D3}" type="presOf" srcId="{22E38D05-E25E-44CE-B167-60734BCF2A82}" destId="{B933B77C-513A-401F-A653-89E074D6BF2B}" srcOrd="0" destOrd="0" presId="urn:microsoft.com/office/officeart/2005/8/layout/vList2"/>
    <dgm:cxn modelId="{DC77AD83-DE3F-4464-B7C0-EBB31ACF9F3C}" type="presOf" srcId="{A779D274-CFE2-4EC3-8140-1835CAC1C9D4}" destId="{58875DD3-0E12-4483-86B6-957F5EB1AFDE}" srcOrd="0" destOrd="2" presId="urn:microsoft.com/office/officeart/2005/8/layout/vList2"/>
    <dgm:cxn modelId="{EB0FFFC3-EA9B-4088-A680-120F59B48046}" type="presOf" srcId="{1AF52B52-1F77-46AA-A118-7E2718B52350}" destId="{58875DD3-0E12-4483-86B6-957F5EB1AFDE}" srcOrd="0" destOrd="1" presId="urn:microsoft.com/office/officeart/2005/8/layout/vList2"/>
    <dgm:cxn modelId="{1D185B51-7ED3-4B6D-989E-D8D98982562E}" type="presParOf" srcId="{B933B77C-513A-401F-A653-89E074D6BF2B}" destId="{CE15E3BC-9470-405E-AFB9-613272042307}" srcOrd="0" destOrd="0" presId="urn:microsoft.com/office/officeart/2005/8/layout/vList2"/>
    <dgm:cxn modelId="{D030E79D-0437-497A-AC7E-BA764B5B7A41}" type="presParOf" srcId="{B933B77C-513A-401F-A653-89E074D6BF2B}" destId="{58875DD3-0E12-4483-86B6-957F5EB1AFD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6F9AAA2-D1A7-4515-9DD3-54FFE33072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4FCEF28-B095-44C3-876B-B4E01157DB0B}">
      <dgm:prSet/>
      <dgm:spPr/>
      <dgm:t>
        <a:bodyPr/>
        <a:lstStyle/>
        <a:p>
          <a:pPr algn="ctr"/>
          <a:r>
            <a:rPr lang="cs-CZ" b="1" u="sng" dirty="0"/>
            <a:t>Nově se pořadí stanoví až po náhradním termínu</a:t>
          </a:r>
          <a:endParaRPr lang="cs-CZ" dirty="0"/>
        </a:p>
      </dgm:t>
    </dgm:pt>
    <dgm:pt modelId="{E20AD159-9551-4CD9-927A-7D60F8890581}" type="parTrans" cxnId="{5CED31D1-B875-487F-B8CA-311897C44E07}">
      <dgm:prSet/>
      <dgm:spPr/>
      <dgm:t>
        <a:bodyPr/>
        <a:lstStyle/>
        <a:p>
          <a:endParaRPr lang="cs-CZ"/>
        </a:p>
      </dgm:t>
    </dgm:pt>
    <dgm:pt modelId="{DC14799C-7681-4739-B1E6-8CBB431BAEC0}" type="sibTrans" cxnId="{5CED31D1-B875-487F-B8CA-311897C44E07}">
      <dgm:prSet/>
      <dgm:spPr/>
      <dgm:t>
        <a:bodyPr/>
        <a:lstStyle/>
        <a:p>
          <a:endParaRPr lang="cs-CZ"/>
        </a:p>
      </dgm:t>
    </dgm:pt>
    <dgm:pt modelId="{C08055F1-425C-4475-A29A-BCD19DA55F23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CZVV do systému vloží </a:t>
          </a:r>
          <a:r>
            <a:rPr lang="cs-CZ" b="1" dirty="0">
              <a:solidFill>
                <a:srgbClr val="00549F"/>
              </a:solidFill>
            </a:rPr>
            <a:t>6. května 2026 výsledky </a:t>
          </a:r>
          <a:r>
            <a:rPr lang="cs-CZ" dirty="0">
              <a:solidFill>
                <a:srgbClr val="00549F"/>
              </a:solidFill>
            </a:rPr>
            <a:t>JPZ a SŠ si je stáhnou.</a:t>
          </a:r>
        </a:p>
      </dgm:t>
    </dgm:pt>
    <dgm:pt modelId="{4B8B2688-790F-48A6-807C-375577C4A714}" type="parTrans" cxnId="{C2006936-1964-4B09-BAB3-B405CEB1A49A}">
      <dgm:prSet/>
      <dgm:spPr/>
      <dgm:t>
        <a:bodyPr/>
        <a:lstStyle/>
        <a:p>
          <a:endParaRPr lang="cs-CZ"/>
        </a:p>
      </dgm:t>
    </dgm:pt>
    <dgm:pt modelId="{F64BE0FF-1FD2-47D8-A87B-7B13ACE3383D}" type="sibTrans" cxnId="{C2006936-1964-4B09-BAB3-B405CEB1A49A}">
      <dgm:prSet/>
      <dgm:spPr/>
      <dgm:t>
        <a:bodyPr/>
        <a:lstStyle/>
        <a:p>
          <a:endParaRPr lang="cs-CZ"/>
        </a:p>
      </dgm:t>
    </dgm:pt>
    <dgm:pt modelId="{3EBBC2A1-E20B-405C-ABC6-7C8DA9BB92BD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SŠ na základě výsledků JPZ, školní přijímací zkoušky a dalších kritérií </a:t>
          </a:r>
          <a:r>
            <a:rPr lang="cs-CZ" b="1" dirty="0">
              <a:solidFill>
                <a:srgbClr val="00549F"/>
              </a:solidFill>
            </a:rPr>
            <a:t>stanoví jednoznačné pořadí uchazečů</a:t>
          </a:r>
          <a:r>
            <a:rPr lang="cs-CZ" dirty="0">
              <a:solidFill>
                <a:srgbClr val="00549F"/>
              </a:solidFill>
            </a:rPr>
            <a:t>.</a:t>
          </a:r>
        </a:p>
      </dgm:t>
    </dgm:pt>
    <dgm:pt modelId="{E8C3A198-C99E-44F9-8A8A-3000DE5D4A26}" type="parTrans" cxnId="{BA87A9F6-345A-4F70-8B67-537EF94E4B6C}">
      <dgm:prSet/>
      <dgm:spPr/>
      <dgm:t>
        <a:bodyPr/>
        <a:lstStyle/>
        <a:p>
          <a:endParaRPr lang="cs-CZ"/>
        </a:p>
      </dgm:t>
    </dgm:pt>
    <dgm:pt modelId="{FA7176FB-92D8-426E-9A49-86FFAAC9A549}" type="sibTrans" cxnId="{BA87A9F6-345A-4F70-8B67-537EF94E4B6C}">
      <dgm:prSet/>
      <dgm:spPr/>
      <dgm:t>
        <a:bodyPr/>
        <a:lstStyle/>
        <a:p>
          <a:endParaRPr lang="cs-CZ"/>
        </a:p>
      </dgm:t>
    </dgm:pt>
    <dgm:pt modelId="{F054300F-4135-4C76-AE36-B4B43E7E6583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11. května 2026 ředitel školy </a:t>
          </a:r>
          <a:r>
            <a:rPr lang="cs-CZ" dirty="0">
              <a:solidFill>
                <a:srgbClr val="00549F"/>
              </a:solidFill>
            </a:rPr>
            <a:t>vyplní údaje o pořadí uchazečů do systému. Pořadí musí být unikátní – nesmí být dva uchazeči na stejném místě. Uchazeči, kteří nesplnili kritéria přijímacího řízení, mají uveden příznak „nesplnil kritéria“ a pořadí nemají vyplněno.</a:t>
          </a:r>
        </a:p>
      </dgm:t>
    </dgm:pt>
    <dgm:pt modelId="{DD2039C6-01A1-432D-A6E1-0B060BCD8251}" type="parTrans" cxnId="{F30A7CD8-2958-4D90-BF16-132B331A6DAB}">
      <dgm:prSet/>
      <dgm:spPr/>
      <dgm:t>
        <a:bodyPr/>
        <a:lstStyle/>
        <a:p>
          <a:endParaRPr lang="cs-CZ"/>
        </a:p>
      </dgm:t>
    </dgm:pt>
    <dgm:pt modelId="{3FD97BAB-065E-4C76-92CD-03E69CCBC0F9}" type="sibTrans" cxnId="{F30A7CD8-2958-4D90-BF16-132B331A6DAB}">
      <dgm:prSet/>
      <dgm:spPr/>
      <dgm:t>
        <a:bodyPr/>
        <a:lstStyle/>
        <a:p>
          <a:endParaRPr lang="cs-CZ"/>
        </a:p>
      </dgm:t>
    </dgm:pt>
    <dgm:pt modelId="{966C531D-7687-4816-8312-2B34B240AAB4}" type="pres">
      <dgm:prSet presAssocID="{76F9AAA2-D1A7-4515-9DD3-54FFE33072FB}" presName="linear" presStyleCnt="0">
        <dgm:presLayoutVars>
          <dgm:animLvl val="lvl"/>
          <dgm:resizeHandles val="exact"/>
        </dgm:presLayoutVars>
      </dgm:prSet>
      <dgm:spPr/>
    </dgm:pt>
    <dgm:pt modelId="{21E92370-84CD-473D-B8CD-ED3AC03D6FAD}" type="pres">
      <dgm:prSet presAssocID="{F4FCEF28-B095-44C3-876B-B4E01157DB0B}" presName="parentText" presStyleLbl="node1" presStyleIdx="0" presStyleCnt="1" custScaleY="65183">
        <dgm:presLayoutVars>
          <dgm:chMax val="0"/>
          <dgm:bulletEnabled val="1"/>
        </dgm:presLayoutVars>
      </dgm:prSet>
      <dgm:spPr/>
    </dgm:pt>
    <dgm:pt modelId="{2445FE09-8E91-4E09-BBD5-98FFC5DA9714}" type="pres">
      <dgm:prSet presAssocID="{F4FCEF28-B095-44C3-876B-B4E01157DB0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2006936-1964-4B09-BAB3-B405CEB1A49A}" srcId="{F4FCEF28-B095-44C3-876B-B4E01157DB0B}" destId="{C08055F1-425C-4475-A29A-BCD19DA55F23}" srcOrd="0" destOrd="0" parTransId="{4B8B2688-790F-48A6-807C-375577C4A714}" sibTransId="{F64BE0FF-1FD2-47D8-A87B-7B13ACE3383D}"/>
    <dgm:cxn modelId="{C17F945F-1DC1-4EF5-B138-7E4D4E71A378}" type="presOf" srcId="{F054300F-4135-4C76-AE36-B4B43E7E6583}" destId="{2445FE09-8E91-4E09-BBD5-98FFC5DA9714}" srcOrd="0" destOrd="2" presId="urn:microsoft.com/office/officeart/2005/8/layout/vList2"/>
    <dgm:cxn modelId="{A2CD6966-5803-4668-9227-ECC9C91E6762}" type="presOf" srcId="{76F9AAA2-D1A7-4515-9DD3-54FFE33072FB}" destId="{966C531D-7687-4816-8312-2B34B240AAB4}" srcOrd="0" destOrd="0" presId="urn:microsoft.com/office/officeart/2005/8/layout/vList2"/>
    <dgm:cxn modelId="{9F1E5253-B972-406E-B1AF-31108A6A577E}" type="presOf" srcId="{F4FCEF28-B095-44C3-876B-B4E01157DB0B}" destId="{21E92370-84CD-473D-B8CD-ED3AC03D6FAD}" srcOrd="0" destOrd="0" presId="urn:microsoft.com/office/officeart/2005/8/layout/vList2"/>
    <dgm:cxn modelId="{30956EB7-41A0-4352-82D3-F590FAA66524}" type="presOf" srcId="{3EBBC2A1-E20B-405C-ABC6-7C8DA9BB92BD}" destId="{2445FE09-8E91-4E09-BBD5-98FFC5DA9714}" srcOrd="0" destOrd="1" presId="urn:microsoft.com/office/officeart/2005/8/layout/vList2"/>
    <dgm:cxn modelId="{5CED31D1-B875-487F-B8CA-311897C44E07}" srcId="{76F9AAA2-D1A7-4515-9DD3-54FFE33072FB}" destId="{F4FCEF28-B095-44C3-876B-B4E01157DB0B}" srcOrd="0" destOrd="0" parTransId="{E20AD159-9551-4CD9-927A-7D60F8890581}" sibTransId="{DC14799C-7681-4739-B1E6-8CBB431BAEC0}"/>
    <dgm:cxn modelId="{F30A7CD8-2958-4D90-BF16-132B331A6DAB}" srcId="{F4FCEF28-B095-44C3-876B-B4E01157DB0B}" destId="{F054300F-4135-4C76-AE36-B4B43E7E6583}" srcOrd="2" destOrd="0" parTransId="{DD2039C6-01A1-432D-A6E1-0B060BCD8251}" sibTransId="{3FD97BAB-065E-4C76-92CD-03E69CCBC0F9}"/>
    <dgm:cxn modelId="{6F9456F0-79DD-4B73-9CDF-D5E87CA4CC03}" type="presOf" srcId="{C08055F1-425C-4475-A29A-BCD19DA55F23}" destId="{2445FE09-8E91-4E09-BBD5-98FFC5DA9714}" srcOrd="0" destOrd="0" presId="urn:microsoft.com/office/officeart/2005/8/layout/vList2"/>
    <dgm:cxn modelId="{BA87A9F6-345A-4F70-8B67-537EF94E4B6C}" srcId="{F4FCEF28-B095-44C3-876B-B4E01157DB0B}" destId="{3EBBC2A1-E20B-405C-ABC6-7C8DA9BB92BD}" srcOrd="1" destOrd="0" parTransId="{E8C3A198-C99E-44F9-8A8A-3000DE5D4A26}" sibTransId="{FA7176FB-92D8-426E-9A49-86FFAAC9A549}"/>
    <dgm:cxn modelId="{B933A8EE-355D-4A5D-B683-3A3C9BAC7D22}" type="presParOf" srcId="{966C531D-7687-4816-8312-2B34B240AAB4}" destId="{21E92370-84CD-473D-B8CD-ED3AC03D6FAD}" srcOrd="0" destOrd="0" presId="urn:microsoft.com/office/officeart/2005/8/layout/vList2"/>
    <dgm:cxn modelId="{0C2A7B4B-CE4C-4CAF-AA66-B2109B8A3CC0}" type="presParOf" srcId="{966C531D-7687-4816-8312-2B34B240AAB4}" destId="{2445FE09-8E91-4E09-BBD5-98FFC5DA97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1A1F6F-3947-42F3-B9E8-2EA5C4863E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D4608B3-66F8-442E-8EA0-DF6368C28906}">
      <dgm:prSet/>
      <dgm:spPr/>
      <dgm:t>
        <a:bodyPr/>
        <a:lstStyle/>
        <a:p>
          <a:pPr algn="ctr"/>
          <a:r>
            <a:rPr lang="cs-CZ" b="1" u="sng" dirty="0"/>
            <a:t>Vzdání se místa</a:t>
          </a:r>
          <a:endParaRPr lang="cs-CZ" dirty="0"/>
        </a:p>
      </dgm:t>
    </dgm:pt>
    <dgm:pt modelId="{CFA92B71-935D-4713-8FE8-8AF0099294B5}" type="parTrans" cxnId="{C5AA4901-B61F-46B3-AB7F-09AD8BE74E9D}">
      <dgm:prSet/>
      <dgm:spPr/>
      <dgm:t>
        <a:bodyPr/>
        <a:lstStyle/>
        <a:p>
          <a:endParaRPr lang="cs-CZ"/>
        </a:p>
      </dgm:t>
    </dgm:pt>
    <dgm:pt modelId="{5A4C19B3-F277-4E23-9C68-CAC77F7F778E}" type="sibTrans" cxnId="{C5AA4901-B61F-46B3-AB7F-09AD8BE74E9D}">
      <dgm:prSet/>
      <dgm:spPr/>
      <dgm:t>
        <a:bodyPr/>
        <a:lstStyle/>
        <a:p>
          <a:endParaRPr lang="cs-CZ"/>
        </a:p>
      </dgm:t>
    </dgm:pt>
    <dgm:pt modelId="{A5683D6C-758F-4DD8-B2DA-D89D054C5819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V případě, že uchazeč </a:t>
          </a:r>
          <a:r>
            <a:rPr lang="cs-CZ" b="1" dirty="0">
              <a:solidFill>
                <a:srgbClr val="00549F"/>
              </a:solidFill>
            </a:rPr>
            <a:t>nechce nastoupit do oboru vzdělání</a:t>
          </a:r>
          <a:r>
            <a:rPr lang="cs-CZ" dirty="0">
              <a:solidFill>
                <a:srgbClr val="00549F"/>
              </a:solidFill>
            </a:rPr>
            <a:t>, kam byl přijat, zpravidla v tomto oboru </a:t>
          </a:r>
          <a:r>
            <a:rPr lang="cs-CZ" b="1" dirty="0">
              <a:solidFill>
                <a:srgbClr val="00549F"/>
              </a:solidFill>
            </a:rPr>
            <a:t>podá „vzdání se“ svého místa</a:t>
          </a:r>
          <a:r>
            <a:rPr lang="cs-CZ" dirty="0">
              <a:solidFill>
                <a:srgbClr val="00549F"/>
              </a:solidFill>
            </a:rPr>
            <a:t>, škola to zapíše do systému. </a:t>
          </a:r>
        </a:p>
      </dgm:t>
    </dgm:pt>
    <dgm:pt modelId="{D05ACE02-9E58-48C9-9C03-94BAC75EF8CB}" type="parTrans" cxnId="{F44BBAD9-BD81-4EC4-92C9-418F7A8076F5}">
      <dgm:prSet/>
      <dgm:spPr/>
      <dgm:t>
        <a:bodyPr/>
        <a:lstStyle/>
        <a:p>
          <a:endParaRPr lang="cs-CZ"/>
        </a:p>
      </dgm:t>
    </dgm:pt>
    <dgm:pt modelId="{10AB178D-6BB6-4E62-8C41-4EDEA43A434E}" type="sibTrans" cxnId="{F44BBAD9-BD81-4EC4-92C9-418F7A8076F5}">
      <dgm:prSet/>
      <dgm:spPr/>
      <dgm:t>
        <a:bodyPr/>
        <a:lstStyle/>
        <a:p>
          <a:endParaRPr lang="cs-CZ"/>
        </a:p>
      </dgm:t>
    </dgm:pt>
    <dgm:pt modelId="{D30DC5BC-AD92-4EAD-BCAF-2B7E72E19455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Teprve potom bude mít zákonný zástupce nebo uchazeč možnost podat přihlášku do 2. nebo dalšího kola v jiných školách/oborech.</a:t>
          </a:r>
        </a:p>
      </dgm:t>
    </dgm:pt>
    <dgm:pt modelId="{5B66F4F5-084E-4FB3-818A-398443DB8EF3}" type="parTrans" cxnId="{FEFB6668-46BE-4111-9F2D-6D6DDC58CF5A}">
      <dgm:prSet/>
      <dgm:spPr/>
      <dgm:t>
        <a:bodyPr/>
        <a:lstStyle/>
        <a:p>
          <a:endParaRPr lang="cs-CZ"/>
        </a:p>
      </dgm:t>
    </dgm:pt>
    <dgm:pt modelId="{1AE8184B-BA36-4491-BE2D-02FD510962D9}" type="sibTrans" cxnId="{FEFB6668-46BE-4111-9F2D-6D6DDC58CF5A}">
      <dgm:prSet/>
      <dgm:spPr/>
      <dgm:t>
        <a:bodyPr/>
        <a:lstStyle/>
        <a:p>
          <a:endParaRPr lang="cs-CZ"/>
        </a:p>
      </dgm:t>
    </dgm:pt>
    <dgm:pt modelId="{741F16F6-A8AB-41CE-B9E8-101A569247E4}" type="pres">
      <dgm:prSet presAssocID="{641A1F6F-3947-42F3-B9E8-2EA5C4863EFF}" presName="linear" presStyleCnt="0">
        <dgm:presLayoutVars>
          <dgm:animLvl val="lvl"/>
          <dgm:resizeHandles val="exact"/>
        </dgm:presLayoutVars>
      </dgm:prSet>
      <dgm:spPr/>
    </dgm:pt>
    <dgm:pt modelId="{AA282477-4860-4E6D-A049-E1F44F1FBAF9}" type="pres">
      <dgm:prSet presAssocID="{FD4608B3-66F8-442E-8EA0-DF6368C2890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F0035FF-66B7-44E0-AA3B-15FC95ACCFFD}" type="pres">
      <dgm:prSet presAssocID="{FD4608B3-66F8-442E-8EA0-DF6368C2890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5AA4901-B61F-46B3-AB7F-09AD8BE74E9D}" srcId="{641A1F6F-3947-42F3-B9E8-2EA5C4863EFF}" destId="{FD4608B3-66F8-442E-8EA0-DF6368C28906}" srcOrd="0" destOrd="0" parTransId="{CFA92B71-935D-4713-8FE8-8AF0099294B5}" sibTransId="{5A4C19B3-F277-4E23-9C68-CAC77F7F778E}"/>
    <dgm:cxn modelId="{001E3225-CE85-4F95-9873-019CB9B69898}" type="presOf" srcId="{641A1F6F-3947-42F3-B9E8-2EA5C4863EFF}" destId="{741F16F6-A8AB-41CE-B9E8-101A569247E4}" srcOrd="0" destOrd="0" presId="urn:microsoft.com/office/officeart/2005/8/layout/vList2"/>
    <dgm:cxn modelId="{FEFB6668-46BE-4111-9F2D-6D6DDC58CF5A}" srcId="{FD4608B3-66F8-442E-8EA0-DF6368C28906}" destId="{D30DC5BC-AD92-4EAD-BCAF-2B7E72E19455}" srcOrd="1" destOrd="0" parTransId="{5B66F4F5-084E-4FB3-818A-398443DB8EF3}" sibTransId="{1AE8184B-BA36-4491-BE2D-02FD510962D9}"/>
    <dgm:cxn modelId="{243A6D7E-91F2-43C1-8D16-D4D11C066C0E}" type="presOf" srcId="{FD4608B3-66F8-442E-8EA0-DF6368C28906}" destId="{AA282477-4860-4E6D-A049-E1F44F1FBAF9}" srcOrd="0" destOrd="0" presId="urn:microsoft.com/office/officeart/2005/8/layout/vList2"/>
    <dgm:cxn modelId="{4C274E99-211D-4C8F-9036-7A3A7955ABE3}" type="presOf" srcId="{D30DC5BC-AD92-4EAD-BCAF-2B7E72E19455}" destId="{FF0035FF-66B7-44E0-AA3B-15FC95ACCFFD}" srcOrd="0" destOrd="1" presId="urn:microsoft.com/office/officeart/2005/8/layout/vList2"/>
    <dgm:cxn modelId="{BFD9E6A7-E267-46C2-93BB-9691DABD7221}" type="presOf" srcId="{A5683D6C-758F-4DD8-B2DA-D89D054C5819}" destId="{FF0035FF-66B7-44E0-AA3B-15FC95ACCFFD}" srcOrd="0" destOrd="0" presId="urn:microsoft.com/office/officeart/2005/8/layout/vList2"/>
    <dgm:cxn modelId="{F44BBAD9-BD81-4EC4-92C9-418F7A8076F5}" srcId="{FD4608B3-66F8-442E-8EA0-DF6368C28906}" destId="{A5683D6C-758F-4DD8-B2DA-D89D054C5819}" srcOrd="0" destOrd="0" parTransId="{D05ACE02-9E58-48C9-9C03-94BAC75EF8CB}" sibTransId="{10AB178D-6BB6-4E62-8C41-4EDEA43A434E}"/>
    <dgm:cxn modelId="{AC55EA2D-E988-4190-8A07-032D764C4D5E}" type="presParOf" srcId="{741F16F6-A8AB-41CE-B9E8-101A569247E4}" destId="{AA282477-4860-4E6D-A049-E1F44F1FBAF9}" srcOrd="0" destOrd="0" presId="urn:microsoft.com/office/officeart/2005/8/layout/vList2"/>
    <dgm:cxn modelId="{AAC358D2-806B-469E-9682-4433CDC0CAB2}" type="presParOf" srcId="{741F16F6-A8AB-41CE-B9E8-101A569247E4}" destId="{FF0035FF-66B7-44E0-AA3B-15FC95ACCFF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192FC0F-DD45-41B1-968C-1C5CB8BD16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061BAE8-298E-44D0-B695-A6334CF2467E}">
      <dgm:prSet/>
      <dgm:spPr/>
      <dgm:t>
        <a:bodyPr/>
        <a:lstStyle/>
        <a:p>
          <a:pPr algn="ctr"/>
          <a:r>
            <a:rPr lang="cs-CZ" b="1" i="0" u="sng" dirty="0"/>
            <a:t>Přihláška do 2. kola přijímacího řízení</a:t>
          </a:r>
          <a:endParaRPr lang="cs-CZ" dirty="0"/>
        </a:p>
      </dgm:t>
    </dgm:pt>
    <dgm:pt modelId="{8E57C788-503C-413D-B352-7D226D40BCB2}" type="parTrans" cxnId="{D7AA2911-901E-44CE-8EF2-B70FE43DA2A5}">
      <dgm:prSet/>
      <dgm:spPr/>
      <dgm:t>
        <a:bodyPr/>
        <a:lstStyle/>
        <a:p>
          <a:endParaRPr lang="cs-CZ"/>
        </a:p>
      </dgm:t>
    </dgm:pt>
    <dgm:pt modelId="{8F805A96-F992-4529-8605-79C88761C90D}" type="sibTrans" cxnId="{D7AA2911-901E-44CE-8EF2-B70FE43DA2A5}">
      <dgm:prSet/>
      <dgm:spPr/>
      <dgm:t>
        <a:bodyPr/>
        <a:lstStyle/>
        <a:p>
          <a:endParaRPr lang="cs-CZ"/>
        </a:p>
      </dgm:t>
    </dgm:pt>
    <dgm:pt modelId="{FB0DB07F-279C-4DD4-936D-DB10CA751C4B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do 18. května 2026 </a:t>
          </a:r>
          <a:r>
            <a:rPr lang="cs-CZ" dirty="0">
              <a:solidFill>
                <a:srgbClr val="00549F"/>
              </a:solidFill>
            </a:rPr>
            <a:t>- vložení základních údajů do systému (škol-obor-forma, počet volných míst, kritéria).</a:t>
          </a:r>
        </a:p>
      </dgm:t>
    </dgm:pt>
    <dgm:pt modelId="{135B64E5-DC2A-4443-B7D5-C18FEC12C99C}" type="parTrans" cxnId="{52375BD3-1375-48C0-BE38-E76023914BBB}">
      <dgm:prSet/>
      <dgm:spPr/>
      <dgm:t>
        <a:bodyPr/>
        <a:lstStyle/>
        <a:p>
          <a:endParaRPr lang="cs-CZ"/>
        </a:p>
      </dgm:t>
    </dgm:pt>
    <dgm:pt modelId="{3BEA0830-BAF8-4E2A-A0E3-9143E8BA49FA}" type="sibTrans" cxnId="{52375BD3-1375-48C0-BE38-E76023914BBB}">
      <dgm:prSet/>
      <dgm:spPr/>
      <dgm:t>
        <a:bodyPr/>
        <a:lstStyle/>
        <a:p>
          <a:endParaRPr lang="cs-CZ"/>
        </a:p>
      </dgm:t>
    </dgm:pt>
    <dgm:pt modelId="{89A6C322-3D6E-44A0-926A-0D4BE79D6863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Systém bude disponovat verifikačním algoritmem pro ověření, zda uchazeč již nebyl přijat v 1. kole.</a:t>
          </a:r>
          <a:endParaRPr lang="cs-CZ" dirty="0">
            <a:solidFill>
              <a:srgbClr val="00549F"/>
            </a:solidFill>
          </a:endParaRPr>
        </a:p>
      </dgm:t>
    </dgm:pt>
    <dgm:pt modelId="{5386F8D4-3D20-4CDB-9C50-F9860C077407}" type="parTrans" cxnId="{521DFB52-88CA-436B-9ADC-1C7220F91102}">
      <dgm:prSet/>
      <dgm:spPr/>
      <dgm:t>
        <a:bodyPr/>
        <a:lstStyle/>
        <a:p>
          <a:endParaRPr lang="cs-CZ"/>
        </a:p>
      </dgm:t>
    </dgm:pt>
    <dgm:pt modelId="{BD5B6562-3357-45FA-8CF3-BB0C0C4CB186}" type="sibTrans" cxnId="{521DFB52-88CA-436B-9ADC-1C7220F91102}">
      <dgm:prSet/>
      <dgm:spPr/>
      <dgm:t>
        <a:bodyPr/>
        <a:lstStyle/>
        <a:p>
          <a:endParaRPr lang="cs-CZ"/>
        </a:p>
      </dgm:t>
    </dgm:pt>
    <dgm:pt modelId="{6FBD5474-2A06-4423-A8DF-22AE1C80D448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Do 2. kola se mohou hlásit</a:t>
          </a:r>
          <a:r>
            <a:rPr lang="cs-CZ" dirty="0">
              <a:solidFill>
                <a:srgbClr val="00549F"/>
              </a:solidFill>
            </a:rPr>
            <a:t>:</a:t>
          </a:r>
        </a:p>
      </dgm:t>
    </dgm:pt>
    <dgm:pt modelId="{4E0B3263-B070-4221-8A06-9F470C08D6AE}" type="parTrans" cxnId="{C2F7D7AA-A313-4DD1-9048-A54BC30A8AB5}">
      <dgm:prSet/>
      <dgm:spPr/>
      <dgm:t>
        <a:bodyPr/>
        <a:lstStyle/>
        <a:p>
          <a:endParaRPr lang="cs-CZ"/>
        </a:p>
      </dgm:t>
    </dgm:pt>
    <dgm:pt modelId="{1E0D5630-C5F9-43D5-8C01-1D2C8DB41AE9}" type="sibTrans" cxnId="{C2F7D7AA-A313-4DD1-9048-A54BC30A8AB5}">
      <dgm:prSet/>
      <dgm:spPr/>
      <dgm:t>
        <a:bodyPr/>
        <a:lstStyle/>
        <a:p>
          <a:endParaRPr lang="cs-CZ"/>
        </a:p>
      </dgm:t>
    </dgm:pt>
    <dgm:pt modelId="{7295BEBD-BE43-418F-A500-870003325DE0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uchazeči, kteří </a:t>
          </a:r>
          <a:r>
            <a:rPr lang="cs-CZ" b="1" dirty="0">
              <a:solidFill>
                <a:srgbClr val="00549F"/>
              </a:solidFill>
            </a:rPr>
            <a:t>neuspěli v 1. kole </a:t>
          </a:r>
          <a:r>
            <a:rPr lang="cs-CZ" dirty="0">
              <a:solidFill>
                <a:srgbClr val="00549F"/>
              </a:solidFill>
            </a:rPr>
            <a:t>přijímacího řízení,</a:t>
          </a:r>
        </a:p>
      </dgm:t>
    </dgm:pt>
    <dgm:pt modelId="{90E047A8-67C2-4320-99BC-2837263DE21B}" type="parTrans" cxnId="{BC99D284-DD14-44D0-861A-16402B4CC6AE}">
      <dgm:prSet/>
      <dgm:spPr/>
      <dgm:t>
        <a:bodyPr/>
        <a:lstStyle/>
        <a:p>
          <a:endParaRPr lang="cs-CZ"/>
        </a:p>
      </dgm:t>
    </dgm:pt>
    <dgm:pt modelId="{323F547A-EDAB-443C-BD47-C50ADD37A79F}" type="sibTrans" cxnId="{BC99D284-DD14-44D0-861A-16402B4CC6AE}">
      <dgm:prSet/>
      <dgm:spPr/>
      <dgm:t>
        <a:bodyPr/>
        <a:lstStyle/>
        <a:p>
          <a:endParaRPr lang="cs-CZ"/>
        </a:p>
      </dgm:t>
    </dgm:pt>
    <dgm:pt modelId="{FE58D6A2-1354-4531-90FA-151528288FB7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uchazeči, kteří v prvním kole JPZ nekonali</a:t>
          </a:r>
          <a:r>
            <a:rPr lang="cs-CZ" dirty="0">
              <a:solidFill>
                <a:srgbClr val="00549F"/>
              </a:solidFill>
            </a:rPr>
            <a:t>, se mohou ucházet i o přijetí do oboru vzdělání, kde se povinně koná JPZ. Za JPZ (obdobně jako v prvním kole, pokud se přihlásí a JPZ nekonají) </a:t>
          </a:r>
          <a:r>
            <a:rPr lang="cs-CZ" b="1" dirty="0">
              <a:solidFill>
                <a:srgbClr val="00549F"/>
              </a:solidFill>
            </a:rPr>
            <a:t>obdrží nula bodů</a:t>
          </a:r>
          <a:r>
            <a:rPr lang="cs-CZ" dirty="0">
              <a:solidFill>
                <a:srgbClr val="00549F"/>
              </a:solidFill>
            </a:rPr>
            <a:t>.</a:t>
          </a:r>
        </a:p>
      </dgm:t>
    </dgm:pt>
    <dgm:pt modelId="{F248A71A-8A5B-40FD-897A-265DD5A5D16F}" type="parTrans" cxnId="{84EF755F-3B15-4973-A644-FAADD34983E2}">
      <dgm:prSet/>
      <dgm:spPr/>
      <dgm:t>
        <a:bodyPr/>
        <a:lstStyle/>
        <a:p>
          <a:endParaRPr lang="cs-CZ"/>
        </a:p>
      </dgm:t>
    </dgm:pt>
    <dgm:pt modelId="{942ADA33-B29B-4CC9-9E87-5E2659AE1586}" type="sibTrans" cxnId="{84EF755F-3B15-4973-A644-FAADD34983E2}">
      <dgm:prSet/>
      <dgm:spPr/>
      <dgm:t>
        <a:bodyPr/>
        <a:lstStyle/>
        <a:p>
          <a:endParaRPr lang="cs-CZ"/>
        </a:p>
      </dgm:t>
    </dgm:pt>
    <dgm:pt modelId="{2BA8F4F2-A84A-4232-8E72-7B40A45208E2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uchazeči, kteří se vzdají svého přijetí v 1. kole </a:t>
          </a:r>
          <a:r>
            <a:rPr lang="cs-CZ" b="1" dirty="0">
              <a:solidFill>
                <a:srgbClr val="00549F"/>
              </a:solidFill>
            </a:rPr>
            <a:t>do 22. května 2026</a:t>
          </a:r>
          <a:r>
            <a:rPr lang="cs-CZ" dirty="0">
              <a:solidFill>
                <a:srgbClr val="00549F"/>
              </a:solidFill>
            </a:rPr>
            <a:t>.</a:t>
          </a:r>
        </a:p>
      </dgm:t>
    </dgm:pt>
    <dgm:pt modelId="{7517F3D9-754E-4B1D-A7E9-6A9175841F58}" type="parTrans" cxnId="{8EBEC9E6-3C17-44E7-9B3E-E86A2660E0A0}">
      <dgm:prSet/>
      <dgm:spPr/>
      <dgm:t>
        <a:bodyPr/>
        <a:lstStyle/>
        <a:p>
          <a:endParaRPr lang="cs-CZ"/>
        </a:p>
      </dgm:t>
    </dgm:pt>
    <dgm:pt modelId="{27308097-CB17-49FB-9193-F5B5DCE30155}" type="sibTrans" cxnId="{8EBEC9E6-3C17-44E7-9B3E-E86A2660E0A0}">
      <dgm:prSet/>
      <dgm:spPr/>
      <dgm:t>
        <a:bodyPr/>
        <a:lstStyle/>
        <a:p>
          <a:endParaRPr lang="cs-CZ"/>
        </a:p>
      </dgm:t>
    </dgm:pt>
    <dgm:pt modelId="{0A538D09-0EB0-4BD3-8ED7-2CB75F44D147}" type="pres">
      <dgm:prSet presAssocID="{E192FC0F-DD45-41B1-968C-1C5CB8BD1629}" presName="linear" presStyleCnt="0">
        <dgm:presLayoutVars>
          <dgm:animLvl val="lvl"/>
          <dgm:resizeHandles val="exact"/>
        </dgm:presLayoutVars>
      </dgm:prSet>
      <dgm:spPr/>
    </dgm:pt>
    <dgm:pt modelId="{F5CFC66E-6C73-47C7-A4EE-809F5447CF7C}" type="pres">
      <dgm:prSet presAssocID="{1061BAE8-298E-44D0-B695-A6334CF2467E}" presName="parentText" presStyleLbl="node1" presStyleIdx="0" presStyleCnt="1" custScaleY="110161">
        <dgm:presLayoutVars>
          <dgm:chMax val="0"/>
          <dgm:bulletEnabled val="1"/>
        </dgm:presLayoutVars>
      </dgm:prSet>
      <dgm:spPr/>
    </dgm:pt>
    <dgm:pt modelId="{FA42FC12-7FD1-465B-B4C6-CCF6DCD14072}" type="pres">
      <dgm:prSet presAssocID="{1061BAE8-298E-44D0-B695-A6334CF2467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7AA2911-901E-44CE-8EF2-B70FE43DA2A5}" srcId="{E192FC0F-DD45-41B1-968C-1C5CB8BD1629}" destId="{1061BAE8-298E-44D0-B695-A6334CF2467E}" srcOrd="0" destOrd="0" parTransId="{8E57C788-503C-413D-B352-7D226D40BCB2}" sibTransId="{8F805A96-F992-4529-8605-79C88761C90D}"/>
    <dgm:cxn modelId="{BA352C16-0941-4231-B5D2-51AB094CA27E}" type="presOf" srcId="{7295BEBD-BE43-418F-A500-870003325DE0}" destId="{FA42FC12-7FD1-465B-B4C6-CCF6DCD14072}" srcOrd="0" destOrd="3" presId="urn:microsoft.com/office/officeart/2005/8/layout/vList2"/>
    <dgm:cxn modelId="{A87A5C1F-4D7B-4B98-83FA-38BF44651E7B}" type="presOf" srcId="{6FBD5474-2A06-4423-A8DF-22AE1C80D448}" destId="{FA42FC12-7FD1-465B-B4C6-CCF6DCD14072}" srcOrd="0" destOrd="2" presId="urn:microsoft.com/office/officeart/2005/8/layout/vList2"/>
    <dgm:cxn modelId="{9833E72B-169E-44E7-9404-E72A3B76B489}" type="presOf" srcId="{E192FC0F-DD45-41B1-968C-1C5CB8BD1629}" destId="{0A538D09-0EB0-4BD3-8ED7-2CB75F44D147}" srcOrd="0" destOrd="0" presId="urn:microsoft.com/office/officeart/2005/8/layout/vList2"/>
    <dgm:cxn modelId="{84EF755F-3B15-4973-A644-FAADD34983E2}" srcId="{6FBD5474-2A06-4423-A8DF-22AE1C80D448}" destId="{FE58D6A2-1354-4531-90FA-151528288FB7}" srcOrd="1" destOrd="0" parTransId="{F248A71A-8A5B-40FD-897A-265DD5A5D16F}" sibTransId="{942ADA33-B29B-4CC9-9E87-5E2659AE1586}"/>
    <dgm:cxn modelId="{55AA2A46-5914-4805-9149-DE0C81A3665B}" type="presOf" srcId="{FE58D6A2-1354-4531-90FA-151528288FB7}" destId="{FA42FC12-7FD1-465B-B4C6-CCF6DCD14072}" srcOrd="0" destOrd="4" presId="urn:microsoft.com/office/officeart/2005/8/layout/vList2"/>
    <dgm:cxn modelId="{D1E00167-D154-4178-B42F-85120ABEE5F6}" type="presOf" srcId="{FB0DB07F-279C-4DD4-936D-DB10CA751C4B}" destId="{FA42FC12-7FD1-465B-B4C6-CCF6DCD14072}" srcOrd="0" destOrd="0" presId="urn:microsoft.com/office/officeart/2005/8/layout/vList2"/>
    <dgm:cxn modelId="{962A5C68-DF70-4804-9E20-C362C0C8F681}" type="presOf" srcId="{89A6C322-3D6E-44A0-926A-0D4BE79D6863}" destId="{FA42FC12-7FD1-465B-B4C6-CCF6DCD14072}" srcOrd="0" destOrd="1" presId="urn:microsoft.com/office/officeart/2005/8/layout/vList2"/>
    <dgm:cxn modelId="{521DFB52-88CA-436B-9ADC-1C7220F91102}" srcId="{1061BAE8-298E-44D0-B695-A6334CF2467E}" destId="{89A6C322-3D6E-44A0-926A-0D4BE79D6863}" srcOrd="1" destOrd="0" parTransId="{5386F8D4-3D20-4CDB-9C50-F9860C077407}" sibTransId="{BD5B6562-3357-45FA-8CF3-BB0C0C4CB186}"/>
    <dgm:cxn modelId="{BC99D284-DD14-44D0-861A-16402B4CC6AE}" srcId="{6FBD5474-2A06-4423-A8DF-22AE1C80D448}" destId="{7295BEBD-BE43-418F-A500-870003325DE0}" srcOrd="0" destOrd="0" parTransId="{90E047A8-67C2-4320-99BC-2837263DE21B}" sibTransId="{323F547A-EDAB-443C-BD47-C50ADD37A79F}"/>
    <dgm:cxn modelId="{563B2A86-15B9-4A11-9ED7-77B443FE8EF1}" type="presOf" srcId="{1061BAE8-298E-44D0-B695-A6334CF2467E}" destId="{F5CFC66E-6C73-47C7-A4EE-809F5447CF7C}" srcOrd="0" destOrd="0" presId="urn:microsoft.com/office/officeart/2005/8/layout/vList2"/>
    <dgm:cxn modelId="{C2F7D7AA-A313-4DD1-9048-A54BC30A8AB5}" srcId="{1061BAE8-298E-44D0-B695-A6334CF2467E}" destId="{6FBD5474-2A06-4423-A8DF-22AE1C80D448}" srcOrd="2" destOrd="0" parTransId="{4E0B3263-B070-4221-8A06-9F470C08D6AE}" sibTransId="{1E0D5630-C5F9-43D5-8C01-1D2C8DB41AE9}"/>
    <dgm:cxn modelId="{52375BD3-1375-48C0-BE38-E76023914BBB}" srcId="{1061BAE8-298E-44D0-B695-A6334CF2467E}" destId="{FB0DB07F-279C-4DD4-936D-DB10CA751C4B}" srcOrd="0" destOrd="0" parTransId="{135B64E5-DC2A-4443-B7D5-C18FEC12C99C}" sibTransId="{3BEA0830-BAF8-4E2A-A0E3-9143E8BA49FA}"/>
    <dgm:cxn modelId="{8EBEC9E6-3C17-44E7-9B3E-E86A2660E0A0}" srcId="{6FBD5474-2A06-4423-A8DF-22AE1C80D448}" destId="{2BA8F4F2-A84A-4232-8E72-7B40A45208E2}" srcOrd="2" destOrd="0" parTransId="{7517F3D9-754E-4B1D-A7E9-6A9175841F58}" sibTransId="{27308097-CB17-49FB-9193-F5B5DCE30155}"/>
    <dgm:cxn modelId="{23AD42F3-75F2-41EA-A24D-E5A806BB836A}" type="presOf" srcId="{2BA8F4F2-A84A-4232-8E72-7B40A45208E2}" destId="{FA42FC12-7FD1-465B-B4C6-CCF6DCD14072}" srcOrd="0" destOrd="5" presId="urn:microsoft.com/office/officeart/2005/8/layout/vList2"/>
    <dgm:cxn modelId="{EFC9B032-4B4A-48FD-9B18-029284D1D20F}" type="presParOf" srcId="{0A538D09-0EB0-4BD3-8ED7-2CB75F44D147}" destId="{F5CFC66E-6C73-47C7-A4EE-809F5447CF7C}" srcOrd="0" destOrd="0" presId="urn:microsoft.com/office/officeart/2005/8/layout/vList2"/>
    <dgm:cxn modelId="{5107885C-2E69-487C-9A71-830D7622E82E}" type="presParOf" srcId="{0A538D09-0EB0-4BD3-8ED7-2CB75F44D147}" destId="{FA42FC12-7FD1-465B-B4C6-CCF6DCD1407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49737D-D747-49E2-8CFB-A450836C90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E9934C2-DEE2-4F52-9F49-DD5B6CC53D56}">
      <dgm:prSet/>
      <dgm:spPr/>
      <dgm:t>
        <a:bodyPr/>
        <a:lstStyle/>
        <a:p>
          <a:pPr algn="ctr"/>
          <a:r>
            <a:rPr lang="cs-CZ" b="1" i="0" u="sng" dirty="0"/>
            <a:t>Přihláška do 3. kola přijímacího řízení</a:t>
          </a:r>
          <a:endParaRPr lang="cs-CZ" dirty="0"/>
        </a:p>
      </dgm:t>
    </dgm:pt>
    <dgm:pt modelId="{99278E0D-25AB-4E6E-A0C6-23ABB60D58FA}" type="parTrans" cxnId="{E1714AD0-612E-4813-B907-95E9D49CF0C9}">
      <dgm:prSet/>
      <dgm:spPr/>
      <dgm:t>
        <a:bodyPr/>
        <a:lstStyle/>
        <a:p>
          <a:endParaRPr lang="cs-CZ"/>
        </a:p>
      </dgm:t>
    </dgm:pt>
    <dgm:pt modelId="{139756AC-6522-4CD3-B7D4-B902A9816E49}" type="sibTrans" cxnId="{E1714AD0-612E-4813-B907-95E9D49CF0C9}">
      <dgm:prSet/>
      <dgm:spPr/>
      <dgm:t>
        <a:bodyPr/>
        <a:lstStyle/>
        <a:p>
          <a:endParaRPr lang="cs-CZ"/>
        </a:p>
      </dgm:t>
    </dgm:pt>
    <dgm:pt modelId="{88E9A0E3-8DEE-4D40-A4B8-5BC540A07251}">
      <dgm:prSet/>
      <dgm:spPr/>
      <dgm:t>
        <a:bodyPr/>
        <a:lstStyle/>
        <a:p>
          <a:pPr algn="just"/>
          <a:r>
            <a:rPr lang="cs-CZ" b="0" i="0" dirty="0">
              <a:solidFill>
                <a:srgbClr val="00549F"/>
              </a:solidFill>
            </a:rPr>
            <a:t>podávání </a:t>
          </a:r>
          <a:r>
            <a:rPr lang="cs-CZ" b="1" i="0" dirty="0">
              <a:solidFill>
                <a:srgbClr val="00549F"/>
              </a:solidFill>
            </a:rPr>
            <a:t>pouze tiskopisů</a:t>
          </a:r>
          <a:r>
            <a:rPr lang="cs-CZ" b="0" i="0" dirty="0">
              <a:solidFill>
                <a:srgbClr val="00549F"/>
              </a:solidFill>
            </a:rPr>
            <a:t>, uchazeč nemůže využít systém</a:t>
          </a:r>
          <a:endParaRPr lang="cs-CZ" dirty="0">
            <a:solidFill>
              <a:srgbClr val="00549F"/>
            </a:solidFill>
          </a:endParaRPr>
        </a:p>
      </dgm:t>
    </dgm:pt>
    <dgm:pt modelId="{BD95A6AE-E72F-457D-980F-FDC875AE8DB5}" type="parTrans" cxnId="{1C6EA6CE-A729-4568-813A-7B1B6B4E55AA}">
      <dgm:prSet/>
      <dgm:spPr/>
      <dgm:t>
        <a:bodyPr/>
        <a:lstStyle/>
        <a:p>
          <a:endParaRPr lang="cs-CZ"/>
        </a:p>
      </dgm:t>
    </dgm:pt>
    <dgm:pt modelId="{61BDCEA7-B049-44E4-9716-C67C131C7A7F}" type="sibTrans" cxnId="{1C6EA6CE-A729-4568-813A-7B1B6B4E55AA}">
      <dgm:prSet/>
      <dgm:spPr/>
      <dgm:t>
        <a:bodyPr/>
        <a:lstStyle/>
        <a:p>
          <a:endParaRPr lang="cs-CZ"/>
        </a:p>
      </dgm:t>
    </dgm:pt>
    <dgm:pt modelId="{DB692A53-082E-42B7-A3C4-380ADE197B99}">
      <dgm:prSet/>
      <dgm:spPr/>
      <dgm:t>
        <a:bodyPr/>
        <a:lstStyle/>
        <a:p>
          <a:pPr algn="just"/>
          <a:r>
            <a:rPr lang="cs-CZ" b="1" i="0" dirty="0">
              <a:solidFill>
                <a:srgbClr val="00549F"/>
              </a:solidFill>
            </a:rPr>
            <a:t>SŠ posílá uchazeči rozhodnutí o přijetí či nepřijetí </a:t>
          </a:r>
          <a:r>
            <a:rPr lang="cs-CZ" b="0" i="0" dirty="0">
              <a:solidFill>
                <a:srgbClr val="00549F"/>
              </a:solidFill>
            </a:rPr>
            <a:t>dle výsledku přijímacího řízení</a:t>
          </a:r>
          <a:endParaRPr lang="cs-CZ" dirty="0">
            <a:solidFill>
              <a:srgbClr val="00549F"/>
            </a:solidFill>
          </a:endParaRPr>
        </a:p>
      </dgm:t>
    </dgm:pt>
    <dgm:pt modelId="{DFDD6C89-DA5B-4905-92A6-05BB0A944364}" type="parTrans" cxnId="{4B8ADC03-5624-4103-8F01-D81163EA6B1E}">
      <dgm:prSet/>
      <dgm:spPr/>
      <dgm:t>
        <a:bodyPr/>
        <a:lstStyle/>
        <a:p>
          <a:endParaRPr lang="cs-CZ"/>
        </a:p>
      </dgm:t>
    </dgm:pt>
    <dgm:pt modelId="{4F0E648E-5B78-4025-816F-278D801EDEFF}" type="sibTrans" cxnId="{4B8ADC03-5624-4103-8F01-D81163EA6B1E}">
      <dgm:prSet/>
      <dgm:spPr/>
      <dgm:t>
        <a:bodyPr/>
        <a:lstStyle/>
        <a:p>
          <a:endParaRPr lang="cs-CZ"/>
        </a:p>
      </dgm:t>
    </dgm:pt>
    <dgm:pt modelId="{5BCFF41C-71A1-47E5-9BBC-CC89B9BC8700}">
      <dgm:prSet/>
      <dgm:spPr/>
      <dgm:t>
        <a:bodyPr/>
        <a:lstStyle/>
        <a:p>
          <a:pPr algn="just"/>
          <a:r>
            <a:rPr lang="cs-CZ" b="0" i="0" dirty="0">
              <a:solidFill>
                <a:srgbClr val="00549F"/>
              </a:solidFill>
            </a:rPr>
            <a:t>SŠ zadává do systému přijímaného uchazeče </a:t>
          </a:r>
          <a:r>
            <a:rPr lang="cs-CZ" b="1" i="0" dirty="0">
              <a:solidFill>
                <a:srgbClr val="00549F"/>
              </a:solidFill>
            </a:rPr>
            <a:t>– nelze přijmout uchazeče přijatého v jiné škole – nejdříve se tam musí vzdát přijetí</a:t>
          </a:r>
          <a:r>
            <a:rPr lang="cs-CZ" b="0" i="0" dirty="0">
              <a:solidFill>
                <a:srgbClr val="00549F"/>
              </a:solidFill>
            </a:rPr>
            <a:t>.</a:t>
          </a:r>
          <a:endParaRPr lang="cs-CZ" dirty="0">
            <a:solidFill>
              <a:srgbClr val="00549F"/>
            </a:solidFill>
          </a:endParaRPr>
        </a:p>
      </dgm:t>
    </dgm:pt>
    <dgm:pt modelId="{F4A03031-6956-44E7-A704-430605969031}" type="parTrans" cxnId="{402A272D-387D-41F8-AE5F-7B2531F9DB30}">
      <dgm:prSet/>
      <dgm:spPr/>
      <dgm:t>
        <a:bodyPr/>
        <a:lstStyle/>
        <a:p>
          <a:endParaRPr lang="cs-CZ"/>
        </a:p>
      </dgm:t>
    </dgm:pt>
    <dgm:pt modelId="{F6F67439-AE5D-4AD2-9F00-033837D1CD94}" type="sibTrans" cxnId="{402A272D-387D-41F8-AE5F-7B2531F9DB30}">
      <dgm:prSet/>
      <dgm:spPr/>
      <dgm:t>
        <a:bodyPr/>
        <a:lstStyle/>
        <a:p>
          <a:endParaRPr lang="cs-CZ"/>
        </a:p>
      </dgm:t>
    </dgm:pt>
    <dgm:pt modelId="{4E37B83B-4BD3-4D97-A26E-F6FFA60E5D52}" type="pres">
      <dgm:prSet presAssocID="{CE49737D-D747-49E2-8CFB-A450836C9011}" presName="linear" presStyleCnt="0">
        <dgm:presLayoutVars>
          <dgm:animLvl val="lvl"/>
          <dgm:resizeHandles val="exact"/>
        </dgm:presLayoutVars>
      </dgm:prSet>
      <dgm:spPr/>
    </dgm:pt>
    <dgm:pt modelId="{4C1530F0-CB93-4BB5-93E4-F917C498B9C4}" type="pres">
      <dgm:prSet presAssocID="{DE9934C2-DEE2-4F52-9F49-DD5B6CC53D5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D530B54-E5D5-4BB2-A897-0B6E213AB821}" type="pres">
      <dgm:prSet presAssocID="{DE9934C2-DEE2-4F52-9F49-DD5B6CC53D5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B8ADC03-5624-4103-8F01-D81163EA6B1E}" srcId="{DE9934C2-DEE2-4F52-9F49-DD5B6CC53D56}" destId="{DB692A53-082E-42B7-A3C4-380ADE197B99}" srcOrd="1" destOrd="0" parTransId="{DFDD6C89-DA5B-4905-92A6-05BB0A944364}" sibTransId="{4F0E648E-5B78-4025-816F-278D801EDEFF}"/>
    <dgm:cxn modelId="{8DB67B0C-1F90-4902-A658-BC59262DB483}" type="presOf" srcId="{DB692A53-082E-42B7-A3C4-380ADE197B99}" destId="{5D530B54-E5D5-4BB2-A897-0B6E213AB821}" srcOrd="0" destOrd="1" presId="urn:microsoft.com/office/officeart/2005/8/layout/vList2"/>
    <dgm:cxn modelId="{402A272D-387D-41F8-AE5F-7B2531F9DB30}" srcId="{DE9934C2-DEE2-4F52-9F49-DD5B6CC53D56}" destId="{5BCFF41C-71A1-47E5-9BBC-CC89B9BC8700}" srcOrd="2" destOrd="0" parTransId="{F4A03031-6956-44E7-A704-430605969031}" sibTransId="{F6F67439-AE5D-4AD2-9F00-033837D1CD94}"/>
    <dgm:cxn modelId="{D7A6E867-1E85-4A3B-BDA6-51F35630C747}" type="presOf" srcId="{DE9934C2-DEE2-4F52-9F49-DD5B6CC53D56}" destId="{4C1530F0-CB93-4BB5-93E4-F917C498B9C4}" srcOrd="0" destOrd="0" presId="urn:microsoft.com/office/officeart/2005/8/layout/vList2"/>
    <dgm:cxn modelId="{84A648A4-33A8-448F-8CD3-91CCBCFEC7EF}" type="presOf" srcId="{5BCFF41C-71A1-47E5-9BBC-CC89B9BC8700}" destId="{5D530B54-E5D5-4BB2-A897-0B6E213AB821}" srcOrd="0" destOrd="2" presId="urn:microsoft.com/office/officeart/2005/8/layout/vList2"/>
    <dgm:cxn modelId="{44C456C0-99CC-4D9F-91FD-49A011C38075}" type="presOf" srcId="{88E9A0E3-8DEE-4D40-A4B8-5BC540A07251}" destId="{5D530B54-E5D5-4BB2-A897-0B6E213AB821}" srcOrd="0" destOrd="0" presId="urn:microsoft.com/office/officeart/2005/8/layout/vList2"/>
    <dgm:cxn modelId="{1C6EA6CE-A729-4568-813A-7B1B6B4E55AA}" srcId="{DE9934C2-DEE2-4F52-9F49-DD5B6CC53D56}" destId="{88E9A0E3-8DEE-4D40-A4B8-5BC540A07251}" srcOrd="0" destOrd="0" parTransId="{BD95A6AE-E72F-457D-980F-FDC875AE8DB5}" sibTransId="{61BDCEA7-B049-44E4-9716-C67C131C7A7F}"/>
    <dgm:cxn modelId="{E1714AD0-612E-4813-B907-95E9D49CF0C9}" srcId="{CE49737D-D747-49E2-8CFB-A450836C9011}" destId="{DE9934C2-DEE2-4F52-9F49-DD5B6CC53D56}" srcOrd="0" destOrd="0" parTransId="{99278E0D-25AB-4E6E-A0C6-23ABB60D58FA}" sibTransId="{139756AC-6522-4CD3-B7D4-B902A9816E49}"/>
    <dgm:cxn modelId="{1C099CD9-0CAC-49C9-A9EB-95540AB9A1C9}" type="presOf" srcId="{CE49737D-D747-49E2-8CFB-A450836C9011}" destId="{4E37B83B-4BD3-4D97-A26E-F6FFA60E5D52}" srcOrd="0" destOrd="0" presId="urn:microsoft.com/office/officeart/2005/8/layout/vList2"/>
    <dgm:cxn modelId="{57D40A81-F71D-4CF3-BEA3-96BEB321B89A}" type="presParOf" srcId="{4E37B83B-4BD3-4D97-A26E-F6FFA60E5D52}" destId="{4C1530F0-CB93-4BB5-93E4-F917C498B9C4}" srcOrd="0" destOrd="0" presId="urn:microsoft.com/office/officeart/2005/8/layout/vList2"/>
    <dgm:cxn modelId="{AFCBED4F-863C-4B10-A343-9DA5EDDEE1B7}" type="presParOf" srcId="{4E37B83B-4BD3-4D97-A26E-F6FFA60E5D52}" destId="{5D530B54-E5D5-4BB2-A897-0B6E213AB82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30E92-CAF6-492C-984E-BDDC49C321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ED420C8-48F6-40D0-9B0C-DB29F82208FE}">
      <dgm:prSet/>
      <dgm:spPr/>
      <dgm:t>
        <a:bodyPr/>
        <a:lstStyle/>
        <a:p>
          <a:r>
            <a:rPr lang="cs-CZ" b="1" i="0" u="sng"/>
            <a:t>Výsledková data k přihláškám na SŠ v roce 2025</a:t>
          </a:r>
          <a:endParaRPr lang="cs-CZ"/>
        </a:p>
      </dgm:t>
    </dgm:pt>
    <dgm:pt modelId="{00140B3E-E241-497B-B7E2-D729DFBBCA04}" type="parTrans" cxnId="{EB1758C5-CD99-440B-9E03-CDDB521A85E7}">
      <dgm:prSet/>
      <dgm:spPr/>
      <dgm:t>
        <a:bodyPr/>
        <a:lstStyle/>
        <a:p>
          <a:endParaRPr lang="cs-CZ"/>
        </a:p>
      </dgm:t>
    </dgm:pt>
    <dgm:pt modelId="{0413550A-951E-4063-958F-D559D1BCD16F}" type="sibTrans" cxnId="{EB1758C5-CD99-440B-9E03-CDDB521A85E7}">
      <dgm:prSet/>
      <dgm:spPr/>
      <dgm:t>
        <a:bodyPr/>
        <a:lstStyle/>
        <a:p>
          <a:endParaRPr lang="cs-CZ"/>
        </a:p>
      </dgm:t>
    </dgm:pt>
    <dgm:pt modelId="{68BC4FAE-2C1C-4889-89F8-E6D91C7B3589}">
      <dgm:prSet/>
      <dgm:spPr/>
      <dgm:t>
        <a:bodyPr/>
        <a:lstStyle/>
        <a:p>
          <a:pPr algn="just"/>
          <a:r>
            <a:rPr lang="cs-CZ" b="0" i="0" dirty="0">
              <a:solidFill>
                <a:srgbClr val="00549F"/>
              </a:solidFill>
            </a:rPr>
            <a:t>V prvním kole podala naprostá většina uchazeč</a:t>
          </a:r>
          <a:r>
            <a:rPr lang="cs-CZ" i="0" dirty="0">
              <a:solidFill>
                <a:srgbClr val="00549F"/>
              </a:solidFill>
            </a:rPr>
            <a:t>ů (cca </a:t>
          </a:r>
          <a:r>
            <a:rPr lang="cs-CZ" b="1" i="0" dirty="0">
              <a:solidFill>
                <a:srgbClr val="00549F"/>
              </a:solidFill>
            </a:rPr>
            <a:t>132,7 tis.</a:t>
          </a:r>
          <a:r>
            <a:rPr lang="cs-CZ" b="0" i="0" dirty="0">
              <a:solidFill>
                <a:srgbClr val="00549F"/>
              </a:solidFill>
            </a:rPr>
            <a:t>) svoji přihlášku elektronicky cca 84 %, přibližně 5</a:t>
          </a:r>
          <a:r>
            <a:rPr lang="cs-CZ" b="1" i="0" dirty="0">
              <a:solidFill>
                <a:srgbClr val="00549F"/>
              </a:solidFill>
            </a:rPr>
            <a:t> </a:t>
          </a:r>
          <a:r>
            <a:rPr lang="cs-CZ" b="1" dirty="0">
              <a:solidFill>
                <a:srgbClr val="00549F"/>
              </a:solidFill>
            </a:rPr>
            <a:t>%</a:t>
          </a:r>
          <a:r>
            <a:rPr lang="cs-CZ" b="1" i="0" dirty="0">
              <a:solidFill>
                <a:srgbClr val="00549F"/>
              </a:solidFill>
            </a:rPr>
            <a:t> </a:t>
          </a:r>
          <a:r>
            <a:rPr lang="cs-CZ" b="0" i="0" dirty="0">
              <a:solidFill>
                <a:srgbClr val="00549F"/>
              </a:solidFill>
            </a:rPr>
            <a:t>uchazečů podalo přihlášku hybridně a pouze kolem 11 % zvolilo papírovou formu. </a:t>
          </a:r>
          <a:endParaRPr lang="cs-CZ" dirty="0">
            <a:solidFill>
              <a:srgbClr val="00549F"/>
            </a:solidFill>
          </a:endParaRPr>
        </a:p>
      </dgm:t>
    </dgm:pt>
    <dgm:pt modelId="{42BCE040-6561-465C-B011-790E0C8261AE}" type="parTrans" cxnId="{D8DB69C6-DDB0-47FF-A3F2-3708A869C7E9}">
      <dgm:prSet/>
      <dgm:spPr/>
      <dgm:t>
        <a:bodyPr/>
        <a:lstStyle/>
        <a:p>
          <a:endParaRPr lang="cs-CZ"/>
        </a:p>
      </dgm:t>
    </dgm:pt>
    <dgm:pt modelId="{93A7A80C-6DD1-4579-A42D-F7C110A4A4E9}" type="sibTrans" cxnId="{D8DB69C6-DDB0-47FF-A3F2-3708A869C7E9}">
      <dgm:prSet/>
      <dgm:spPr/>
      <dgm:t>
        <a:bodyPr/>
        <a:lstStyle/>
        <a:p>
          <a:endParaRPr lang="cs-CZ"/>
        </a:p>
      </dgm:t>
    </dgm:pt>
    <dgm:pt modelId="{343EC63B-493F-4035-BFCA-7D3A744C57ED}">
      <dgm:prSet/>
      <dgm:spPr/>
      <dgm:t>
        <a:bodyPr/>
        <a:lstStyle/>
        <a:p>
          <a:pPr algn="just"/>
          <a:r>
            <a:rPr lang="cs-CZ" b="1" i="0" dirty="0">
              <a:solidFill>
                <a:srgbClr val="00549F"/>
              </a:solidFill>
            </a:rPr>
            <a:t>MŠMT</a:t>
          </a:r>
          <a:r>
            <a:rPr lang="cs-CZ" b="0" i="0" dirty="0">
              <a:solidFill>
                <a:srgbClr val="00549F"/>
              </a:solidFill>
            </a:rPr>
            <a:t> proto ve spolupráci s </a:t>
          </a:r>
          <a:r>
            <a:rPr lang="cs-CZ" b="1" i="0" dirty="0">
              <a:solidFill>
                <a:srgbClr val="00549F"/>
              </a:solidFill>
            </a:rPr>
            <a:t>ČŠI</a:t>
          </a:r>
          <a:r>
            <a:rPr lang="cs-CZ" b="0" i="0" dirty="0">
              <a:solidFill>
                <a:srgbClr val="00549F"/>
              </a:solidFill>
            </a:rPr>
            <a:t> připravilo vizuální prezentaci nejdůležitějších a aktuálně dostupných dat dotýkajících se problematiky přijímacího řízení. Vizualizace jsou zpracovány </a:t>
          </a:r>
          <a:r>
            <a:rPr lang="cs-CZ" b="1" i="0" dirty="0">
              <a:solidFill>
                <a:srgbClr val="00549F"/>
              </a:solidFill>
            </a:rPr>
            <a:t>jak pro úroveň jednotlivých škol, tak i z pohledu územních celků</a:t>
          </a:r>
          <a:endParaRPr lang="cs-CZ" dirty="0">
            <a:solidFill>
              <a:srgbClr val="00549F"/>
            </a:solidFill>
          </a:endParaRPr>
        </a:p>
      </dgm:t>
    </dgm:pt>
    <dgm:pt modelId="{DAFDD805-0BA8-41E4-BD15-AB03976062BC}" type="parTrans" cxnId="{BBAF0C63-8EC4-4204-941C-C6F83220DA19}">
      <dgm:prSet/>
      <dgm:spPr/>
      <dgm:t>
        <a:bodyPr/>
        <a:lstStyle/>
        <a:p>
          <a:endParaRPr lang="cs-CZ"/>
        </a:p>
      </dgm:t>
    </dgm:pt>
    <dgm:pt modelId="{9FFF2497-99D9-4B0C-B3E1-84468DA0EAC9}" type="sibTrans" cxnId="{BBAF0C63-8EC4-4204-941C-C6F83220DA19}">
      <dgm:prSet/>
      <dgm:spPr/>
      <dgm:t>
        <a:bodyPr/>
        <a:lstStyle/>
        <a:p>
          <a:endParaRPr lang="cs-CZ"/>
        </a:p>
      </dgm:t>
    </dgm:pt>
    <dgm:pt modelId="{C0CD86A5-A371-466C-8082-3D8DFAF8EA48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Analytické výstupy | Data a analýzy</a:t>
          </a:r>
          <a:endParaRPr lang="cs-CZ" dirty="0">
            <a:solidFill>
              <a:srgbClr val="00549F"/>
            </a:solidFill>
          </a:endParaRPr>
        </a:p>
      </dgm:t>
    </dgm:pt>
    <dgm:pt modelId="{9B48B9BF-F419-4C76-8C76-E70924FB48C7}" type="parTrans" cxnId="{9ABD9237-635E-474B-98E4-ED831DD43747}">
      <dgm:prSet/>
      <dgm:spPr/>
      <dgm:t>
        <a:bodyPr/>
        <a:lstStyle/>
        <a:p>
          <a:endParaRPr lang="cs-CZ"/>
        </a:p>
      </dgm:t>
    </dgm:pt>
    <dgm:pt modelId="{ADBEB192-26B6-498A-BAD8-D69C8A069EDC}" type="sibTrans" cxnId="{9ABD9237-635E-474B-98E4-ED831DD43747}">
      <dgm:prSet/>
      <dgm:spPr/>
      <dgm:t>
        <a:bodyPr/>
        <a:lstStyle/>
        <a:p>
          <a:endParaRPr lang="cs-CZ"/>
        </a:p>
      </dgm:t>
    </dgm:pt>
    <dgm:pt modelId="{9B9F667E-8F2A-4C66-BD62-1125B69143D4}" type="pres">
      <dgm:prSet presAssocID="{28E30E92-CAF6-492C-984E-BDDC49C321B2}" presName="linear" presStyleCnt="0">
        <dgm:presLayoutVars>
          <dgm:animLvl val="lvl"/>
          <dgm:resizeHandles val="exact"/>
        </dgm:presLayoutVars>
      </dgm:prSet>
      <dgm:spPr/>
    </dgm:pt>
    <dgm:pt modelId="{27CE6CA1-A22F-4C4B-A80C-D7EBC2AB6EE0}" type="pres">
      <dgm:prSet presAssocID="{DED420C8-48F6-40D0-9B0C-DB29F82208F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7CC9612-5DEC-45E3-AD36-7436C3A07AE2}" type="pres">
      <dgm:prSet presAssocID="{DED420C8-48F6-40D0-9B0C-DB29F82208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953A905-BC69-4CA8-A2E8-8D5DA67155E9}" type="presOf" srcId="{C0CD86A5-A371-466C-8082-3D8DFAF8EA48}" destId="{17CC9612-5DEC-45E3-AD36-7436C3A07AE2}" srcOrd="0" destOrd="2" presId="urn:microsoft.com/office/officeart/2005/8/layout/vList2"/>
    <dgm:cxn modelId="{9ABD9237-635E-474B-98E4-ED831DD43747}" srcId="{DED420C8-48F6-40D0-9B0C-DB29F82208FE}" destId="{C0CD86A5-A371-466C-8082-3D8DFAF8EA48}" srcOrd="2" destOrd="0" parTransId="{9B48B9BF-F419-4C76-8C76-E70924FB48C7}" sibTransId="{ADBEB192-26B6-498A-BAD8-D69C8A069EDC}"/>
    <dgm:cxn modelId="{BBAF0C63-8EC4-4204-941C-C6F83220DA19}" srcId="{DED420C8-48F6-40D0-9B0C-DB29F82208FE}" destId="{343EC63B-493F-4035-BFCA-7D3A744C57ED}" srcOrd="1" destOrd="0" parTransId="{DAFDD805-0BA8-41E4-BD15-AB03976062BC}" sibTransId="{9FFF2497-99D9-4B0C-B3E1-84468DA0EAC9}"/>
    <dgm:cxn modelId="{AD5ADABA-E309-4503-9BFF-025BEEFD4527}" type="presOf" srcId="{68BC4FAE-2C1C-4889-89F8-E6D91C7B3589}" destId="{17CC9612-5DEC-45E3-AD36-7436C3A07AE2}" srcOrd="0" destOrd="0" presId="urn:microsoft.com/office/officeart/2005/8/layout/vList2"/>
    <dgm:cxn modelId="{EB1758C5-CD99-440B-9E03-CDDB521A85E7}" srcId="{28E30E92-CAF6-492C-984E-BDDC49C321B2}" destId="{DED420C8-48F6-40D0-9B0C-DB29F82208FE}" srcOrd="0" destOrd="0" parTransId="{00140B3E-E241-497B-B7E2-D729DFBBCA04}" sibTransId="{0413550A-951E-4063-958F-D559D1BCD16F}"/>
    <dgm:cxn modelId="{D8DB69C6-DDB0-47FF-A3F2-3708A869C7E9}" srcId="{DED420C8-48F6-40D0-9B0C-DB29F82208FE}" destId="{68BC4FAE-2C1C-4889-89F8-E6D91C7B3589}" srcOrd="0" destOrd="0" parTransId="{42BCE040-6561-465C-B011-790E0C8261AE}" sibTransId="{93A7A80C-6DD1-4579-A42D-F7C110A4A4E9}"/>
    <dgm:cxn modelId="{825683CA-989A-4226-965B-61FAA6A63D6E}" type="presOf" srcId="{DED420C8-48F6-40D0-9B0C-DB29F82208FE}" destId="{27CE6CA1-A22F-4C4B-A80C-D7EBC2AB6EE0}" srcOrd="0" destOrd="0" presId="urn:microsoft.com/office/officeart/2005/8/layout/vList2"/>
    <dgm:cxn modelId="{3EA6C4D7-A4C2-4FFC-8618-FEF4307BBC0D}" type="presOf" srcId="{343EC63B-493F-4035-BFCA-7D3A744C57ED}" destId="{17CC9612-5DEC-45E3-AD36-7436C3A07AE2}" srcOrd="0" destOrd="1" presId="urn:microsoft.com/office/officeart/2005/8/layout/vList2"/>
    <dgm:cxn modelId="{E3B8F4F2-B956-48D5-A8A3-3068AEC82605}" type="presOf" srcId="{28E30E92-CAF6-492C-984E-BDDC49C321B2}" destId="{9B9F667E-8F2A-4C66-BD62-1125B69143D4}" srcOrd="0" destOrd="0" presId="urn:microsoft.com/office/officeart/2005/8/layout/vList2"/>
    <dgm:cxn modelId="{E5F8DDA2-906A-4581-8123-AE11AE8CBFEF}" type="presParOf" srcId="{9B9F667E-8F2A-4C66-BD62-1125B69143D4}" destId="{27CE6CA1-A22F-4C4B-A80C-D7EBC2AB6EE0}" srcOrd="0" destOrd="0" presId="urn:microsoft.com/office/officeart/2005/8/layout/vList2"/>
    <dgm:cxn modelId="{B5BC9B12-2B22-4FB0-9193-03B8CB8AB403}" type="presParOf" srcId="{9B9F667E-8F2A-4C66-BD62-1125B69143D4}" destId="{17CC9612-5DEC-45E3-AD36-7436C3A07A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40AA27B-54E9-43D0-963C-CFD22598EE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DB747A9-6C6F-4E5E-89C2-64DDD49B5226}">
      <dgm:prSet/>
      <dgm:spPr/>
      <dgm:t>
        <a:bodyPr/>
        <a:lstStyle/>
        <a:p>
          <a:pPr algn="ctr"/>
          <a:r>
            <a:rPr lang="cs-CZ" b="1" i="0" u="sng" dirty="0"/>
            <a:t>Úpravy podmínek přijímacího řízení</a:t>
          </a:r>
          <a:endParaRPr lang="cs-CZ" dirty="0"/>
        </a:p>
      </dgm:t>
    </dgm:pt>
    <dgm:pt modelId="{F8D507BC-48C2-4E4C-8D58-BAC4921C8A38}" type="parTrans" cxnId="{ACC78381-5D22-4D7F-AB49-106CA60EB57F}">
      <dgm:prSet/>
      <dgm:spPr/>
      <dgm:t>
        <a:bodyPr/>
        <a:lstStyle/>
        <a:p>
          <a:endParaRPr lang="cs-CZ"/>
        </a:p>
      </dgm:t>
    </dgm:pt>
    <dgm:pt modelId="{A8EB564F-7897-4317-9E40-2FAE6E04BEEC}" type="sibTrans" cxnId="{ACC78381-5D22-4D7F-AB49-106CA60EB57F}">
      <dgm:prSet/>
      <dgm:spPr/>
      <dgm:t>
        <a:bodyPr/>
        <a:lstStyle/>
        <a:p>
          <a:endParaRPr lang="cs-CZ"/>
        </a:p>
      </dgm:t>
    </dgm:pt>
    <dgm:pt modelId="{6C78DA4F-5ED6-4DD8-B41C-A5D5508386FD}">
      <dgm:prSet/>
      <dgm:spPr/>
      <dgm:t>
        <a:bodyPr/>
        <a:lstStyle/>
        <a:p>
          <a:pPr algn="ctr"/>
          <a:r>
            <a:rPr lang="cs-CZ" b="1" i="0" u="sng" dirty="0"/>
            <a:t>Uchazeči se SVP</a:t>
          </a:r>
          <a:endParaRPr lang="cs-CZ" dirty="0"/>
        </a:p>
      </dgm:t>
    </dgm:pt>
    <dgm:pt modelId="{B1D53CF3-DFD7-48A1-9B6D-5B1563509E1A}" type="parTrans" cxnId="{7C1BBFC9-BE22-4EF9-92D8-F1D1950F60BC}">
      <dgm:prSet/>
      <dgm:spPr/>
      <dgm:t>
        <a:bodyPr/>
        <a:lstStyle/>
        <a:p>
          <a:endParaRPr lang="cs-CZ"/>
        </a:p>
      </dgm:t>
    </dgm:pt>
    <dgm:pt modelId="{98FA6941-C5A5-46A0-96F2-CE56766B1940}" type="sibTrans" cxnId="{7C1BBFC9-BE22-4EF9-92D8-F1D1950F60BC}">
      <dgm:prSet/>
      <dgm:spPr/>
      <dgm:t>
        <a:bodyPr/>
        <a:lstStyle/>
        <a:p>
          <a:endParaRPr lang="cs-CZ"/>
        </a:p>
      </dgm:t>
    </dgm:pt>
    <dgm:pt modelId="{27793041-6A59-45A5-9C2F-076D0680203C}">
      <dgm:prSet/>
      <dgm:spPr/>
      <dgm:t>
        <a:bodyPr/>
        <a:lstStyle/>
        <a:p>
          <a:pPr algn="just"/>
          <a:r>
            <a:rPr lang="cs-CZ" b="0" i="0" dirty="0">
              <a:solidFill>
                <a:srgbClr val="00549F"/>
              </a:solidFill>
            </a:rPr>
            <a:t>V souladu s </a:t>
          </a:r>
          <a:r>
            <a:rPr lang="cs-CZ" b="1" i="0" dirty="0">
              <a:solidFill>
                <a:srgbClr val="00549F"/>
              </a:solidFill>
            </a:rPr>
            <a:t>§ 16 odst. 1 a 2 c) ŠZ </a:t>
          </a:r>
          <a:r>
            <a:rPr lang="cs-CZ" b="0" i="0" dirty="0">
              <a:solidFill>
                <a:srgbClr val="00549F"/>
              </a:solidFill>
            </a:rPr>
            <a:t>mají nárok na úpravu podmínek přijímacího řízení </a:t>
          </a:r>
          <a:r>
            <a:rPr lang="cs-CZ" dirty="0">
              <a:solidFill>
                <a:srgbClr val="00549F"/>
              </a:solidFill>
            </a:rPr>
            <a:t>uchazeči s </a:t>
          </a:r>
          <a:r>
            <a:rPr lang="cs-CZ" b="0" i="0" dirty="0">
              <a:solidFill>
                <a:srgbClr val="00549F"/>
              </a:solidFill>
            </a:rPr>
            <a:t>SVP, </a:t>
          </a:r>
          <a:r>
            <a:rPr lang="cs-CZ" b="1" i="0" dirty="0">
              <a:solidFill>
                <a:srgbClr val="00549F"/>
              </a:solidFill>
            </a:rPr>
            <a:t>tj. osoby, které k naplnění svých vzdělávacích možností a svých práv potřebují podpůrná opatření </a:t>
          </a:r>
          <a:r>
            <a:rPr lang="cs-CZ" i="0" dirty="0">
              <a:solidFill>
                <a:srgbClr val="00549F"/>
              </a:solidFill>
            </a:rPr>
            <a:t>(</a:t>
          </a:r>
          <a:r>
            <a:rPr lang="cs-CZ" b="0" i="0" dirty="0">
              <a:solidFill>
                <a:srgbClr val="00549F"/>
              </a:solidFill>
            </a:rPr>
            <a:t>nezbytné úpravy přijímacího řízení).</a:t>
          </a:r>
          <a:endParaRPr lang="cs-CZ" dirty="0">
            <a:solidFill>
              <a:srgbClr val="00549F"/>
            </a:solidFill>
          </a:endParaRPr>
        </a:p>
      </dgm:t>
    </dgm:pt>
    <dgm:pt modelId="{897A38B1-1567-4B8E-B405-3D83AE6DFB8D}" type="parTrans" cxnId="{EC85922C-DC74-4CF7-A7CA-C997C2705D71}">
      <dgm:prSet/>
      <dgm:spPr/>
      <dgm:t>
        <a:bodyPr/>
        <a:lstStyle/>
        <a:p>
          <a:endParaRPr lang="cs-CZ"/>
        </a:p>
      </dgm:t>
    </dgm:pt>
    <dgm:pt modelId="{77018822-02F4-4DB1-961B-496741805BD5}" type="sibTrans" cxnId="{EC85922C-DC74-4CF7-A7CA-C997C2705D71}">
      <dgm:prSet/>
      <dgm:spPr/>
      <dgm:t>
        <a:bodyPr/>
        <a:lstStyle/>
        <a:p>
          <a:endParaRPr lang="cs-CZ"/>
        </a:p>
      </dgm:t>
    </dgm:pt>
    <dgm:pt modelId="{ACBBB17C-F605-4312-BCDA-96AD54F5E342}" type="pres">
      <dgm:prSet presAssocID="{040AA27B-54E9-43D0-963C-CFD22598EE76}" presName="linear" presStyleCnt="0">
        <dgm:presLayoutVars>
          <dgm:animLvl val="lvl"/>
          <dgm:resizeHandles val="exact"/>
        </dgm:presLayoutVars>
      </dgm:prSet>
      <dgm:spPr/>
    </dgm:pt>
    <dgm:pt modelId="{B6AC8C2D-86CD-4D8C-96F7-443C69AA7E91}" type="pres">
      <dgm:prSet presAssocID="{8DB747A9-6C6F-4E5E-89C2-64DDD49B522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03D3786-4F74-4C59-BD28-077A5DCCC65E}" type="pres">
      <dgm:prSet presAssocID="{A8EB564F-7897-4317-9E40-2FAE6E04BEEC}" presName="spacer" presStyleCnt="0"/>
      <dgm:spPr/>
    </dgm:pt>
    <dgm:pt modelId="{28A31A93-09F3-43B5-A345-7334317CB1B6}" type="pres">
      <dgm:prSet presAssocID="{6C78DA4F-5ED6-4DD8-B41C-A5D5508386F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9BE0789-44E3-472B-AC8D-2E3580A47935}" type="pres">
      <dgm:prSet presAssocID="{6C78DA4F-5ED6-4DD8-B41C-A5D5508386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9078003-B35D-40F7-BEFC-450920EE6FB9}" type="presOf" srcId="{27793041-6A59-45A5-9C2F-076D0680203C}" destId="{59BE0789-44E3-472B-AC8D-2E3580A47935}" srcOrd="0" destOrd="0" presId="urn:microsoft.com/office/officeart/2005/8/layout/vList2"/>
    <dgm:cxn modelId="{4CDA8B07-927C-43BD-8F38-DF286065752C}" type="presOf" srcId="{6C78DA4F-5ED6-4DD8-B41C-A5D5508386FD}" destId="{28A31A93-09F3-43B5-A345-7334317CB1B6}" srcOrd="0" destOrd="0" presId="urn:microsoft.com/office/officeart/2005/8/layout/vList2"/>
    <dgm:cxn modelId="{EC85922C-DC74-4CF7-A7CA-C997C2705D71}" srcId="{6C78DA4F-5ED6-4DD8-B41C-A5D5508386FD}" destId="{27793041-6A59-45A5-9C2F-076D0680203C}" srcOrd="0" destOrd="0" parTransId="{897A38B1-1567-4B8E-B405-3D83AE6DFB8D}" sibTransId="{77018822-02F4-4DB1-961B-496741805BD5}"/>
    <dgm:cxn modelId="{52867856-3424-49C6-902B-ECD3A1E31C01}" type="presOf" srcId="{8DB747A9-6C6F-4E5E-89C2-64DDD49B5226}" destId="{B6AC8C2D-86CD-4D8C-96F7-443C69AA7E91}" srcOrd="0" destOrd="0" presId="urn:microsoft.com/office/officeart/2005/8/layout/vList2"/>
    <dgm:cxn modelId="{ACC78381-5D22-4D7F-AB49-106CA60EB57F}" srcId="{040AA27B-54E9-43D0-963C-CFD22598EE76}" destId="{8DB747A9-6C6F-4E5E-89C2-64DDD49B5226}" srcOrd="0" destOrd="0" parTransId="{F8D507BC-48C2-4E4C-8D58-BAC4921C8A38}" sibTransId="{A8EB564F-7897-4317-9E40-2FAE6E04BEEC}"/>
    <dgm:cxn modelId="{1EE153BC-D317-4823-83FC-38F1B505BEA3}" type="presOf" srcId="{040AA27B-54E9-43D0-963C-CFD22598EE76}" destId="{ACBBB17C-F605-4312-BCDA-96AD54F5E342}" srcOrd="0" destOrd="0" presId="urn:microsoft.com/office/officeart/2005/8/layout/vList2"/>
    <dgm:cxn modelId="{7C1BBFC9-BE22-4EF9-92D8-F1D1950F60BC}" srcId="{040AA27B-54E9-43D0-963C-CFD22598EE76}" destId="{6C78DA4F-5ED6-4DD8-B41C-A5D5508386FD}" srcOrd="1" destOrd="0" parTransId="{B1D53CF3-DFD7-48A1-9B6D-5B1563509E1A}" sibTransId="{98FA6941-C5A5-46A0-96F2-CE56766B1940}"/>
    <dgm:cxn modelId="{B1512E6A-8931-4E1A-A28C-5290B5B1931A}" type="presParOf" srcId="{ACBBB17C-F605-4312-BCDA-96AD54F5E342}" destId="{B6AC8C2D-86CD-4D8C-96F7-443C69AA7E91}" srcOrd="0" destOrd="0" presId="urn:microsoft.com/office/officeart/2005/8/layout/vList2"/>
    <dgm:cxn modelId="{13E25679-C6A9-448E-841F-A7D49F3F80A5}" type="presParOf" srcId="{ACBBB17C-F605-4312-BCDA-96AD54F5E342}" destId="{103D3786-4F74-4C59-BD28-077A5DCCC65E}" srcOrd="1" destOrd="0" presId="urn:microsoft.com/office/officeart/2005/8/layout/vList2"/>
    <dgm:cxn modelId="{33596E25-F060-4750-A150-C649C72B56F7}" type="presParOf" srcId="{ACBBB17C-F605-4312-BCDA-96AD54F5E342}" destId="{28A31A93-09F3-43B5-A345-7334317CB1B6}" srcOrd="2" destOrd="0" presId="urn:microsoft.com/office/officeart/2005/8/layout/vList2"/>
    <dgm:cxn modelId="{9E1436EB-C6D5-4C17-969D-D75AF63D3E21}" type="presParOf" srcId="{ACBBB17C-F605-4312-BCDA-96AD54F5E342}" destId="{59BE0789-44E3-472B-AC8D-2E3580A4793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1FF169-91C6-42E7-B461-5429EB5890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ECF825A-3559-455D-A317-6BB1E395D33A}">
      <dgm:prSet/>
      <dgm:spPr/>
      <dgm:t>
        <a:bodyPr/>
        <a:lstStyle/>
        <a:p>
          <a:pPr algn="ctr"/>
          <a:r>
            <a:rPr lang="cs-CZ" b="1" i="0" u="sng" dirty="0"/>
            <a:t>Uchazeči se SVP</a:t>
          </a:r>
          <a:endParaRPr lang="cs-CZ" dirty="0"/>
        </a:p>
      </dgm:t>
    </dgm:pt>
    <dgm:pt modelId="{632814B7-8252-4456-9BD4-79FE65429FFF}" type="parTrans" cxnId="{FD0271C3-BBCD-4928-B172-CEDE67657986}">
      <dgm:prSet/>
      <dgm:spPr/>
      <dgm:t>
        <a:bodyPr/>
        <a:lstStyle/>
        <a:p>
          <a:endParaRPr lang="cs-CZ"/>
        </a:p>
      </dgm:t>
    </dgm:pt>
    <dgm:pt modelId="{B0A96341-099F-4BE2-8B7C-9CA462BD61C9}" type="sibTrans" cxnId="{FD0271C3-BBCD-4928-B172-CEDE67657986}">
      <dgm:prSet/>
      <dgm:spPr/>
      <dgm:t>
        <a:bodyPr/>
        <a:lstStyle/>
        <a:p>
          <a:endParaRPr lang="cs-CZ"/>
        </a:p>
      </dgm:t>
    </dgm:pt>
    <dgm:pt modelId="{AFF86CDF-B621-47E8-81A4-C14BCB166F4C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Mezi uchazeče se speciálními vzdělávacími potřebami (SVP) se řadí především uchazeči se </a:t>
          </a:r>
          <a:r>
            <a:rPr lang="cs-CZ" b="1" dirty="0">
              <a:solidFill>
                <a:srgbClr val="00549F"/>
              </a:solidFill>
            </a:rPr>
            <a:t>zdravotním postižením nebo znevýhodněním, s poruchami učení nebo chování, chronicky nemocní uchazeči s cílenou medikací ovlivňující jejich schopnosti, uchazeči s poruchami autistického spektra </a:t>
          </a:r>
          <a:r>
            <a:rPr lang="cs-CZ" dirty="0">
              <a:solidFill>
                <a:srgbClr val="00549F"/>
              </a:solidFill>
            </a:rPr>
            <a:t>atp.</a:t>
          </a:r>
        </a:p>
      </dgm:t>
    </dgm:pt>
    <dgm:pt modelId="{82D4E5A6-2B98-451A-91B0-E5EB0DEC83E6}" type="parTrans" cxnId="{B7C674BA-0221-480F-9A49-D7143DF693F4}">
      <dgm:prSet/>
      <dgm:spPr/>
      <dgm:t>
        <a:bodyPr/>
        <a:lstStyle/>
        <a:p>
          <a:endParaRPr lang="cs-CZ"/>
        </a:p>
      </dgm:t>
    </dgm:pt>
    <dgm:pt modelId="{94E2C820-81CC-4385-82F4-BCCF26AEDE83}" type="sibTrans" cxnId="{B7C674BA-0221-480F-9A49-D7143DF693F4}">
      <dgm:prSet/>
      <dgm:spPr/>
      <dgm:t>
        <a:bodyPr/>
        <a:lstStyle/>
        <a:p>
          <a:endParaRPr lang="cs-CZ"/>
        </a:p>
      </dgm:t>
    </dgm:pt>
    <dgm:pt modelId="{273DC6E9-794C-4A29-B70C-CE2DDCA6756C}" type="pres">
      <dgm:prSet presAssocID="{6E1FF169-91C6-42E7-B461-5429EB589001}" presName="linear" presStyleCnt="0">
        <dgm:presLayoutVars>
          <dgm:animLvl val="lvl"/>
          <dgm:resizeHandles val="exact"/>
        </dgm:presLayoutVars>
      </dgm:prSet>
      <dgm:spPr/>
    </dgm:pt>
    <dgm:pt modelId="{1768417A-18D6-440A-8E85-89D82941270F}" type="pres">
      <dgm:prSet presAssocID="{CECF825A-3559-455D-A317-6BB1E395D33A}" presName="parentText" presStyleLbl="node1" presStyleIdx="0" presStyleCnt="1" custLinFactNeighborY="-1034">
        <dgm:presLayoutVars>
          <dgm:chMax val="0"/>
          <dgm:bulletEnabled val="1"/>
        </dgm:presLayoutVars>
      </dgm:prSet>
      <dgm:spPr/>
    </dgm:pt>
    <dgm:pt modelId="{E646EAE1-211A-497D-B8B4-FF27EBC7BE79}" type="pres">
      <dgm:prSet presAssocID="{CECF825A-3559-455D-A317-6BB1E395D33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7AC0178-5530-4429-96D5-6BAAC7E9C72D}" type="presOf" srcId="{AFF86CDF-B621-47E8-81A4-C14BCB166F4C}" destId="{E646EAE1-211A-497D-B8B4-FF27EBC7BE79}" srcOrd="0" destOrd="0" presId="urn:microsoft.com/office/officeart/2005/8/layout/vList2"/>
    <dgm:cxn modelId="{21CD53B1-78A0-4C18-AD1E-823240791F50}" type="presOf" srcId="{CECF825A-3559-455D-A317-6BB1E395D33A}" destId="{1768417A-18D6-440A-8E85-89D82941270F}" srcOrd="0" destOrd="0" presId="urn:microsoft.com/office/officeart/2005/8/layout/vList2"/>
    <dgm:cxn modelId="{B7C674BA-0221-480F-9A49-D7143DF693F4}" srcId="{CECF825A-3559-455D-A317-6BB1E395D33A}" destId="{AFF86CDF-B621-47E8-81A4-C14BCB166F4C}" srcOrd="0" destOrd="0" parTransId="{82D4E5A6-2B98-451A-91B0-E5EB0DEC83E6}" sibTransId="{94E2C820-81CC-4385-82F4-BCCF26AEDE83}"/>
    <dgm:cxn modelId="{3DD0C5BD-15C9-4E6C-8F6A-6112EFEF6513}" type="presOf" srcId="{6E1FF169-91C6-42E7-B461-5429EB589001}" destId="{273DC6E9-794C-4A29-B70C-CE2DDCA6756C}" srcOrd="0" destOrd="0" presId="urn:microsoft.com/office/officeart/2005/8/layout/vList2"/>
    <dgm:cxn modelId="{FD0271C3-BBCD-4928-B172-CEDE67657986}" srcId="{6E1FF169-91C6-42E7-B461-5429EB589001}" destId="{CECF825A-3559-455D-A317-6BB1E395D33A}" srcOrd="0" destOrd="0" parTransId="{632814B7-8252-4456-9BD4-79FE65429FFF}" sibTransId="{B0A96341-099F-4BE2-8B7C-9CA462BD61C9}"/>
    <dgm:cxn modelId="{3C338BF1-1B82-4618-AA71-F7FADA55D7B6}" type="presParOf" srcId="{273DC6E9-794C-4A29-B70C-CE2DDCA6756C}" destId="{1768417A-18D6-440A-8E85-89D82941270F}" srcOrd="0" destOrd="0" presId="urn:microsoft.com/office/officeart/2005/8/layout/vList2"/>
    <dgm:cxn modelId="{8FAE8DDA-C3BC-44B7-8CE5-86B9B20D2B6F}" type="presParOf" srcId="{273DC6E9-794C-4A29-B70C-CE2DDCA6756C}" destId="{E646EAE1-211A-497D-B8B4-FF27EBC7BE7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7218740-532C-4187-812C-3C4DAE690A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82E02F-DBE9-451A-9C42-ABF22314249C}">
      <dgm:prSet/>
      <dgm:spPr/>
      <dgm:t>
        <a:bodyPr/>
        <a:lstStyle/>
        <a:p>
          <a:pPr algn="ctr"/>
          <a:r>
            <a:rPr lang="cs-CZ" b="1" i="0" u="sng" dirty="0"/>
            <a:t>Uchazeči se SVP</a:t>
          </a:r>
          <a:endParaRPr lang="cs-CZ" dirty="0"/>
        </a:p>
      </dgm:t>
    </dgm:pt>
    <dgm:pt modelId="{F7FBDA8E-A9C7-4E1B-B400-2DF3CEB4F32C}" type="parTrans" cxnId="{C9C31AC8-49D8-4ABF-9D08-CBE9E8DD3C0F}">
      <dgm:prSet/>
      <dgm:spPr/>
      <dgm:t>
        <a:bodyPr/>
        <a:lstStyle/>
        <a:p>
          <a:endParaRPr lang="cs-CZ"/>
        </a:p>
      </dgm:t>
    </dgm:pt>
    <dgm:pt modelId="{D569C4B4-73BA-4C67-90F7-839C639DAB59}" type="sibTrans" cxnId="{C9C31AC8-49D8-4ABF-9D08-CBE9E8DD3C0F}">
      <dgm:prSet/>
      <dgm:spPr/>
      <dgm:t>
        <a:bodyPr/>
        <a:lstStyle/>
        <a:p>
          <a:endParaRPr lang="cs-CZ"/>
        </a:p>
      </dgm:t>
    </dgm:pt>
    <dgm:pt modelId="{579D00F0-886F-48EF-A31B-A18F90919157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Uchazeč má nárok na úpravu podmínek přijímacího řízení, pokud k přihlášce na SŠ doloží </a:t>
          </a:r>
          <a:r>
            <a:rPr lang="cs-CZ" b="1" dirty="0">
              <a:solidFill>
                <a:srgbClr val="00549F"/>
              </a:solidFill>
            </a:rPr>
            <a:t>doporučení ŠPZ</a:t>
          </a:r>
          <a:r>
            <a:rPr lang="cs-CZ" dirty="0">
              <a:solidFill>
                <a:srgbClr val="00549F"/>
              </a:solidFill>
            </a:rPr>
            <a:t>. Mezi úpravy podmínek přijímacího řízení patří např. navýšení časového limitu pro konání přijímací zkoušky, využití kompenzačních pomůcek, úpravy učebny a zkušební dokumentace, využití služeb podporující osoby či možnost alternativního zápisu odpovědí. </a:t>
          </a:r>
        </a:p>
      </dgm:t>
    </dgm:pt>
    <dgm:pt modelId="{E1E024EB-4CA7-4CEF-9883-D1D29814B56F}" type="parTrans" cxnId="{E5C7A2DD-1121-4874-8763-138F643BE4F8}">
      <dgm:prSet/>
      <dgm:spPr/>
      <dgm:t>
        <a:bodyPr/>
        <a:lstStyle/>
        <a:p>
          <a:endParaRPr lang="cs-CZ"/>
        </a:p>
      </dgm:t>
    </dgm:pt>
    <dgm:pt modelId="{DAE46121-5844-4CCF-B055-5B0846475172}" type="sibTrans" cxnId="{E5C7A2DD-1121-4874-8763-138F643BE4F8}">
      <dgm:prSet/>
      <dgm:spPr/>
      <dgm:t>
        <a:bodyPr/>
        <a:lstStyle/>
        <a:p>
          <a:endParaRPr lang="cs-CZ"/>
        </a:p>
      </dgm:t>
    </dgm:pt>
    <dgm:pt modelId="{E27F603D-3A09-4171-A32D-547264447803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Konkrétní úpravy </a:t>
          </a:r>
          <a:r>
            <a:rPr lang="cs-CZ" dirty="0">
              <a:solidFill>
                <a:srgbClr val="00549F"/>
              </a:solidFill>
            </a:rPr>
            <a:t>jsou stanoveny v doporučení ŠPZ. Úprava podmínek přijímacího řízení včetně podmínek pro konání JPZ je </a:t>
          </a:r>
          <a:r>
            <a:rPr lang="cs-CZ" b="1" dirty="0">
              <a:solidFill>
                <a:srgbClr val="00549F"/>
              </a:solidFill>
            </a:rPr>
            <a:t>plně v kompetenci ředitele </a:t>
          </a:r>
          <a:r>
            <a:rPr lang="cs-CZ" dirty="0">
              <a:solidFill>
                <a:srgbClr val="00549F"/>
              </a:solidFill>
            </a:rPr>
            <a:t>příslušné střední školy. </a:t>
          </a:r>
        </a:p>
      </dgm:t>
    </dgm:pt>
    <dgm:pt modelId="{3CA8404E-3B14-4921-A284-52456469C4C2}" type="parTrans" cxnId="{CF1A9EE2-BA4B-4E73-BA3D-0C3EFE6D017C}">
      <dgm:prSet/>
      <dgm:spPr/>
      <dgm:t>
        <a:bodyPr/>
        <a:lstStyle/>
        <a:p>
          <a:endParaRPr lang="cs-CZ"/>
        </a:p>
      </dgm:t>
    </dgm:pt>
    <dgm:pt modelId="{EBE449A9-70FB-4CB4-9FCC-12907E457875}" type="sibTrans" cxnId="{CF1A9EE2-BA4B-4E73-BA3D-0C3EFE6D017C}">
      <dgm:prSet/>
      <dgm:spPr/>
      <dgm:t>
        <a:bodyPr/>
        <a:lstStyle/>
        <a:p>
          <a:endParaRPr lang="cs-CZ"/>
        </a:p>
      </dgm:t>
    </dgm:pt>
    <dgm:pt modelId="{175F3A80-2717-44BA-AFE0-50D843F50CD7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Vzor doporučení</a:t>
          </a:r>
          <a:r>
            <a:rPr lang="cs-CZ" dirty="0">
              <a:solidFill>
                <a:srgbClr val="00549F"/>
              </a:solidFill>
            </a:rPr>
            <a:t> stanovuje vyhláška č. 422/2023 Sb.</a:t>
          </a:r>
        </a:p>
      </dgm:t>
    </dgm:pt>
    <dgm:pt modelId="{C97BC8C3-6C11-4E1B-A615-D91BBA379B2A}" type="parTrans" cxnId="{CB0FC9E9-7750-47A8-B2C8-A73D860C11FB}">
      <dgm:prSet/>
      <dgm:spPr/>
      <dgm:t>
        <a:bodyPr/>
        <a:lstStyle/>
        <a:p>
          <a:endParaRPr lang="cs-CZ"/>
        </a:p>
      </dgm:t>
    </dgm:pt>
    <dgm:pt modelId="{EF804D18-5963-4029-A306-9CDD47E87BFA}" type="sibTrans" cxnId="{CB0FC9E9-7750-47A8-B2C8-A73D860C11FB}">
      <dgm:prSet/>
      <dgm:spPr/>
      <dgm:t>
        <a:bodyPr/>
        <a:lstStyle/>
        <a:p>
          <a:endParaRPr lang="cs-CZ"/>
        </a:p>
      </dgm:t>
    </dgm:pt>
    <dgm:pt modelId="{353797CB-DF84-462C-ACE1-80DE0B7DBB21}" type="pres">
      <dgm:prSet presAssocID="{07218740-532C-4187-812C-3C4DAE690A37}" presName="linear" presStyleCnt="0">
        <dgm:presLayoutVars>
          <dgm:animLvl val="lvl"/>
          <dgm:resizeHandles val="exact"/>
        </dgm:presLayoutVars>
      </dgm:prSet>
      <dgm:spPr/>
    </dgm:pt>
    <dgm:pt modelId="{D7810DF5-484E-4E35-BF6D-933130EB51E4}" type="pres">
      <dgm:prSet presAssocID="{CA82E02F-DBE9-451A-9C42-ABF2231424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9C417DA-316D-4828-A54B-39A0F7226270}" type="pres">
      <dgm:prSet presAssocID="{CA82E02F-DBE9-451A-9C42-ABF22314249C}" presName="childText" presStyleLbl="revTx" presStyleIdx="0" presStyleCnt="1" custScaleY="114789">
        <dgm:presLayoutVars>
          <dgm:bulletEnabled val="1"/>
        </dgm:presLayoutVars>
      </dgm:prSet>
      <dgm:spPr/>
    </dgm:pt>
  </dgm:ptLst>
  <dgm:cxnLst>
    <dgm:cxn modelId="{D634DC1D-DD57-42F8-9343-6E3F485BFF78}" type="presOf" srcId="{07218740-532C-4187-812C-3C4DAE690A37}" destId="{353797CB-DF84-462C-ACE1-80DE0B7DBB21}" srcOrd="0" destOrd="0" presId="urn:microsoft.com/office/officeart/2005/8/layout/vList2"/>
    <dgm:cxn modelId="{A080005E-A5B1-43C1-B28F-313FD6D0B413}" type="presOf" srcId="{CA82E02F-DBE9-451A-9C42-ABF22314249C}" destId="{D7810DF5-484E-4E35-BF6D-933130EB51E4}" srcOrd="0" destOrd="0" presId="urn:microsoft.com/office/officeart/2005/8/layout/vList2"/>
    <dgm:cxn modelId="{BEFE33B9-02F4-49B3-A774-B9799C3EFB4F}" type="presOf" srcId="{175F3A80-2717-44BA-AFE0-50D843F50CD7}" destId="{99C417DA-316D-4828-A54B-39A0F7226270}" srcOrd="0" destOrd="2" presId="urn:microsoft.com/office/officeart/2005/8/layout/vList2"/>
    <dgm:cxn modelId="{BAB860BA-43BE-42FE-AD96-0216B28FD9E7}" type="presOf" srcId="{579D00F0-886F-48EF-A31B-A18F90919157}" destId="{99C417DA-316D-4828-A54B-39A0F7226270}" srcOrd="0" destOrd="0" presId="urn:microsoft.com/office/officeart/2005/8/layout/vList2"/>
    <dgm:cxn modelId="{C9C31AC8-49D8-4ABF-9D08-CBE9E8DD3C0F}" srcId="{07218740-532C-4187-812C-3C4DAE690A37}" destId="{CA82E02F-DBE9-451A-9C42-ABF22314249C}" srcOrd="0" destOrd="0" parTransId="{F7FBDA8E-A9C7-4E1B-B400-2DF3CEB4F32C}" sibTransId="{D569C4B4-73BA-4C67-90F7-839C639DAB59}"/>
    <dgm:cxn modelId="{CEB991D0-D3EE-4188-8D44-409737FF610B}" type="presOf" srcId="{E27F603D-3A09-4171-A32D-547264447803}" destId="{99C417DA-316D-4828-A54B-39A0F7226270}" srcOrd="0" destOrd="1" presId="urn:microsoft.com/office/officeart/2005/8/layout/vList2"/>
    <dgm:cxn modelId="{E5C7A2DD-1121-4874-8763-138F643BE4F8}" srcId="{CA82E02F-DBE9-451A-9C42-ABF22314249C}" destId="{579D00F0-886F-48EF-A31B-A18F90919157}" srcOrd="0" destOrd="0" parTransId="{E1E024EB-4CA7-4CEF-9883-D1D29814B56F}" sibTransId="{DAE46121-5844-4CCF-B055-5B0846475172}"/>
    <dgm:cxn modelId="{CF1A9EE2-BA4B-4E73-BA3D-0C3EFE6D017C}" srcId="{CA82E02F-DBE9-451A-9C42-ABF22314249C}" destId="{E27F603D-3A09-4171-A32D-547264447803}" srcOrd="1" destOrd="0" parTransId="{3CA8404E-3B14-4921-A284-52456469C4C2}" sibTransId="{EBE449A9-70FB-4CB4-9FCC-12907E457875}"/>
    <dgm:cxn modelId="{CB0FC9E9-7750-47A8-B2C8-A73D860C11FB}" srcId="{CA82E02F-DBE9-451A-9C42-ABF22314249C}" destId="{175F3A80-2717-44BA-AFE0-50D843F50CD7}" srcOrd="2" destOrd="0" parTransId="{C97BC8C3-6C11-4E1B-A615-D91BBA379B2A}" sibTransId="{EF804D18-5963-4029-A306-9CDD47E87BFA}"/>
    <dgm:cxn modelId="{C489E807-171B-47B0-9E57-6648689F3C30}" type="presParOf" srcId="{353797CB-DF84-462C-ACE1-80DE0B7DBB21}" destId="{D7810DF5-484E-4E35-BF6D-933130EB51E4}" srcOrd="0" destOrd="0" presId="urn:microsoft.com/office/officeart/2005/8/layout/vList2"/>
    <dgm:cxn modelId="{920ED319-D556-4752-BA1A-92A8E479D1E4}" type="presParOf" srcId="{353797CB-DF84-462C-ACE1-80DE0B7DBB21}" destId="{99C417DA-316D-4828-A54B-39A0F722627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78FF808-0BB4-4B86-BF8F-61EA0AD26A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0102E4B-6832-4A38-BECD-060354C1468A}">
      <dgm:prSet/>
      <dgm:spPr/>
      <dgm:t>
        <a:bodyPr/>
        <a:lstStyle/>
        <a:p>
          <a:pPr algn="ctr"/>
          <a:r>
            <a:rPr lang="cs-CZ" b="1" i="0" u="sng" dirty="0"/>
            <a:t>Uchazeči se SVP</a:t>
          </a:r>
          <a:endParaRPr lang="cs-CZ" dirty="0"/>
        </a:p>
      </dgm:t>
    </dgm:pt>
    <dgm:pt modelId="{3C0AE9E5-B9ED-4935-9CAB-87A0A80AF0CD}" type="parTrans" cxnId="{9FCB3F9A-BEBE-4E14-8C94-50A706343494}">
      <dgm:prSet/>
      <dgm:spPr/>
      <dgm:t>
        <a:bodyPr/>
        <a:lstStyle/>
        <a:p>
          <a:endParaRPr lang="cs-CZ"/>
        </a:p>
      </dgm:t>
    </dgm:pt>
    <dgm:pt modelId="{72CE6F14-4A60-4057-99FD-C626EDF5AC22}" type="sibTrans" cxnId="{9FCB3F9A-BEBE-4E14-8C94-50A706343494}">
      <dgm:prSet/>
      <dgm:spPr/>
      <dgm:t>
        <a:bodyPr/>
        <a:lstStyle/>
        <a:p>
          <a:endParaRPr lang="cs-CZ"/>
        </a:p>
      </dgm:t>
    </dgm:pt>
    <dgm:pt modelId="{CED3B576-F02C-4E04-90EB-E50D6AB557F1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Ve výjimečném případě náhlých nepředvídatelných zdravotních komplikací (např. akutní úraz ruky), které lze řešit poskytnutím kompenzačních pomůcek (využití počítače, s tím související navýšení času) a konáním zkoušky v náhradním termínu by situaci uchazeče neřešilo, může ředitel střední školy rozhodnout o uzpůsobení podmínek přijímacího řízení </a:t>
          </a:r>
          <a:r>
            <a:rPr lang="cs-CZ" b="1" dirty="0">
              <a:solidFill>
                <a:srgbClr val="00549F"/>
              </a:solidFill>
            </a:rPr>
            <a:t>i bez doporučení ŠPZ</a:t>
          </a:r>
          <a:r>
            <a:rPr lang="cs-CZ" dirty="0">
              <a:solidFill>
                <a:srgbClr val="00549F"/>
              </a:solidFill>
            </a:rPr>
            <a:t>. </a:t>
          </a:r>
        </a:p>
      </dgm:t>
    </dgm:pt>
    <dgm:pt modelId="{FB0DEB9B-3A0A-4E75-8520-39003A422FDA}" type="parTrans" cxnId="{5144FAAA-F1DD-46ED-B400-C3F024104654}">
      <dgm:prSet/>
      <dgm:spPr/>
      <dgm:t>
        <a:bodyPr/>
        <a:lstStyle/>
        <a:p>
          <a:endParaRPr lang="cs-CZ"/>
        </a:p>
      </dgm:t>
    </dgm:pt>
    <dgm:pt modelId="{677B42F8-6622-4C7C-83B9-302FBB8BF464}" type="sibTrans" cxnId="{5144FAAA-F1DD-46ED-B400-C3F024104654}">
      <dgm:prSet/>
      <dgm:spPr/>
      <dgm:t>
        <a:bodyPr/>
        <a:lstStyle/>
        <a:p>
          <a:endParaRPr lang="cs-CZ"/>
        </a:p>
      </dgm:t>
    </dgm:pt>
    <dgm:pt modelId="{DFE1EAE5-1B2A-4B20-BB22-774FC02542EE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V tomto případě nejde o uchazeče se SVP, a tedy uchazeč není zařazen do kategorie uzpůsobení dle druhu znevýhodnění, ale uplatňuje se zde </a:t>
          </a:r>
          <a:r>
            <a:rPr lang="cs-CZ" b="1" dirty="0">
              <a:solidFill>
                <a:srgbClr val="00549F"/>
              </a:solidFill>
            </a:rPr>
            <a:t>princip poskytnutí rovných podmínek na rovnoprávném základě s ostatními</a:t>
          </a:r>
          <a:r>
            <a:rPr lang="cs-CZ" dirty="0">
              <a:solidFill>
                <a:srgbClr val="00549F"/>
              </a:solidFill>
            </a:rPr>
            <a:t>. </a:t>
          </a:r>
        </a:p>
      </dgm:t>
    </dgm:pt>
    <dgm:pt modelId="{C1D8CA84-DDEE-4652-A87D-DE1CB7F72F99}" type="parTrans" cxnId="{A521E3EB-1720-45B9-942B-2DF3A9E2F42F}">
      <dgm:prSet/>
      <dgm:spPr/>
      <dgm:t>
        <a:bodyPr/>
        <a:lstStyle/>
        <a:p>
          <a:endParaRPr lang="cs-CZ"/>
        </a:p>
      </dgm:t>
    </dgm:pt>
    <dgm:pt modelId="{7A59DDA2-C393-4995-A8F5-F1A8A43C78FB}" type="sibTrans" cxnId="{A521E3EB-1720-45B9-942B-2DF3A9E2F42F}">
      <dgm:prSet/>
      <dgm:spPr/>
      <dgm:t>
        <a:bodyPr/>
        <a:lstStyle/>
        <a:p>
          <a:endParaRPr lang="cs-CZ"/>
        </a:p>
      </dgm:t>
    </dgm:pt>
    <dgm:pt modelId="{3455315B-B047-4EF8-A1D9-EC2195C06F3C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O takovém uzpůsobení se provede </a:t>
          </a:r>
          <a:r>
            <a:rPr lang="cs-CZ" b="1" dirty="0">
              <a:solidFill>
                <a:srgbClr val="00549F"/>
              </a:solidFill>
            </a:rPr>
            <a:t>písemný záznam</a:t>
          </a:r>
          <a:r>
            <a:rPr lang="cs-CZ" dirty="0">
              <a:solidFill>
                <a:srgbClr val="00549F"/>
              </a:solidFill>
            </a:rPr>
            <a:t>.</a:t>
          </a:r>
        </a:p>
      </dgm:t>
    </dgm:pt>
    <dgm:pt modelId="{69F15216-BA01-4C6A-BC0A-46A4B9BCEE1B}" type="parTrans" cxnId="{3917BFBE-1A9D-4221-B132-4DC3BD909887}">
      <dgm:prSet/>
      <dgm:spPr/>
      <dgm:t>
        <a:bodyPr/>
        <a:lstStyle/>
        <a:p>
          <a:endParaRPr lang="cs-CZ"/>
        </a:p>
      </dgm:t>
    </dgm:pt>
    <dgm:pt modelId="{210D4D31-AA03-4DA0-9656-E27FB30D7F54}" type="sibTrans" cxnId="{3917BFBE-1A9D-4221-B132-4DC3BD909887}">
      <dgm:prSet/>
      <dgm:spPr/>
      <dgm:t>
        <a:bodyPr/>
        <a:lstStyle/>
        <a:p>
          <a:endParaRPr lang="cs-CZ"/>
        </a:p>
      </dgm:t>
    </dgm:pt>
    <dgm:pt modelId="{37573A45-7CF9-4A1D-BB3A-EF4BEE261D5E}" type="pres">
      <dgm:prSet presAssocID="{178FF808-0BB4-4B86-BF8F-61EA0AD26AB1}" presName="linear" presStyleCnt="0">
        <dgm:presLayoutVars>
          <dgm:animLvl val="lvl"/>
          <dgm:resizeHandles val="exact"/>
        </dgm:presLayoutVars>
      </dgm:prSet>
      <dgm:spPr/>
    </dgm:pt>
    <dgm:pt modelId="{BF1C51B6-3319-49A2-8F45-AF7F9BAC36E3}" type="pres">
      <dgm:prSet presAssocID="{D0102E4B-6832-4A38-BECD-060354C1468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BFEAB68-749A-4779-8DB9-878A1907430D}" type="pres">
      <dgm:prSet presAssocID="{D0102E4B-6832-4A38-BECD-060354C1468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48D8224-17AF-45B4-9493-70D60D56ECE2}" type="presOf" srcId="{DFE1EAE5-1B2A-4B20-BB22-774FC02542EE}" destId="{BBFEAB68-749A-4779-8DB9-878A1907430D}" srcOrd="0" destOrd="1" presId="urn:microsoft.com/office/officeart/2005/8/layout/vList2"/>
    <dgm:cxn modelId="{D395E56A-F528-4F82-A9BC-664E9B9CF9F4}" type="presOf" srcId="{D0102E4B-6832-4A38-BECD-060354C1468A}" destId="{BF1C51B6-3319-49A2-8F45-AF7F9BAC36E3}" srcOrd="0" destOrd="0" presId="urn:microsoft.com/office/officeart/2005/8/layout/vList2"/>
    <dgm:cxn modelId="{9FCB3F9A-BEBE-4E14-8C94-50A706343494}" srcId="{178FF808-0BB4-4B86-BF8F-61EA0AD26AB1}" destId="{D0102E4B-6832-4A38-BECD-060354C1468A}" srcOrd="0" destOrd="0" parTransId="{3C0AE9E5-B9ED-4935-9CAB-87A0A80AF0CD}" sibTransId="{72CE6F14-4A60-4057-99FD-C626EDF5AC22}"/>
    <dgm:cxn modelId="{537499A4-5D86-4128-A8F3-7ECB5A557D71}" type="presOf" srcId="{CED3B576-F02C-4E04-90EB-E50D6AB557F1}" destId="{BBFEAB68-749A-4779-8DB9-878A1907430D}" srcOrd="0" destOrd="0" presId="urn:microsoft.com/office/officeart/2005/8/layout/vList2"/>
    <dgm:cxn modelId="{5144FAAA-F1DD-46ED-B400-C3F024104654}" srcId="{D0102E4B-6832-4A38-BECD-060354C1468A}" destId="{CED3B576-F02C-4E04-90EB-E50D6AB557F1}" srcOrd="0" destOrd="0" parTransId="{FB0DEB9B-3A0A-4E75-8520-39003A422FDA}" sibTransId="{677B42F8-6622-4C7C-83B9-302FBB8BF464}"/>
    <dgm:cxn modelId="{3917BFBE-1A9D-4221-B132-4DC3BD909887}" srcId="{D0102E4B-6832-4A38-BECD-060354C1468A}" destId="{3455315B-B047-4EF8-A1D9-EC2195C06F3C}" srcOrd="2" destOrd="0" parTransId="{69F15216-BA01-4C6A-BC0A-46A4B9BCEE1B}" sibTransId="{210D4D31-AA03-4DA0-9656-E27FB30D7F54}"/>
    <dgm:cxn modelId="{A9D6AEC6-1ED0-414F-97F0-6C254841C56C}" type="presOf" srcId="{178FF808-0BB4-4B86-BF8F-61EA0AD26AB1}" destId="{37573A45-7CF9-4A1D-BB3A-EF4BEE261D5E}" srcOrd="0" destOrd="0" presId="urn:microsoft.com/office/officeart/2005/8/layout/vList2"/>
    <dgm:cxn modelId="{03FD26E8-59C1-4254-9FCC-7A37A2A7437A}" type="presOf" srcId="{3455315B-B047-4EF8-A1D9-EC2195C06F3C}" destId="{BBFEAB68-749A-4779-8DB9-878A1907430D}" srcOrd="0" destOrd="2" presId="urn:microsoft.com/office/officeart/2005/8/layout/vList2"/>
    <dgm:cxn modelId="{A521E3EB-1720-45B9-942B-2DF3A9E2F42F}" srcId="{D0102E4B-6832-4A38-BECD-060354C1468A}" destId="{DFE1EAE5-1B2A-4B20-BB22-774FC02542EE}" srcOrd="1" destOrd="0" parTransId="{C1D8CA84-DDEE-4652-A87D-DE1CB7F72F99}" sibTransId="{7A59DDA2-C393-4995-A8F5-F1A8A43C78FB}"/>
    <dgm:cxn modelId="{61914C6B-9340-4D5A-AB45-192855D1EB35}" type="presParOf" srcId="{37573A45-7CF9-4A1D-BB3A-EF4BEE261D5E}" destId="{BF1C51B6-3319-49A2-8F45-AF7F9BAC36E3}" srcOrd="0" destOrd="0" presId="urn:microsoft.com/office/officeart/2005/8/layout/vList2"/>
    <dgm:cxn modelId="{F8FFE830-77AC-4DE9-9F2A-3A9DC52B71BD}" type="presParOf" srcId="{37573A45-7CF9-4A1D-BB3A-EF4BEE261D5E}" destId="{BBFEAB68-749A-4779-8DB9-878A190743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77E7268-022E-43DB-BB53-06658B9DD6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CF8086D-653C-44E7-8FFE-88DEABDF8767}">
      <dgm:prSet/>
      <dgm:spPr/>
      <dgm:t>
        <a:bodyPr/>
        <a:lstStyle/>
        <a:p>
          <a:pPr algn="ctr"/>
          <a:r>
            <a:rPr lang="cs-CZ" b="1" i="0" u="sng" dirty="0"/>
            <a:t>Uchazeči se SVP</a:t>
          </a:r>
          <a:endParaRPr lang="cs-CZ" dirty="0"/>
        </a:p>
      </dgm:t>
    </dgm:pt>
    <dgm:pt modelId="{6AE36A46-BF42-4532-82F7-05B126D9ACC9}" type="parTrans" cxnId="{7B72691C-19DE-4DAA-8F2B-1F1AF2C1206C}">
      <dgm:prSet/>
      <dgm:spPr/>
      <dgm:t>
        <a:bodyPr/>
        <a:lstStyle/>
        <a:p>
          <a:endParaRPr lang="cs-CZ"/>
        </a:p>
      </dgm:t>
    </dgm:pt>
    <dgm:pt modelId="{4E6B8782-9A1B-46AF-8DF2-CFED9E019672}" type="sibTrans" cxnId="{7B72691C-19DE-4DAA-8F2B-1F1AF2C1206C}">
      <dgm:prSet/>
      <dgm:spPr/>
      <dgm:t>
        <a:bodyPr/>
        <a:lstStyle/>
        <a:p>
          <a:endParaRPr lang="cs-CZ"/>
        </a:p>
      </dgm:t>
    </dgm:pt>
    <dgm:pt modelId="{C1668C56-2609-4035-BB15-532C70CBC26F}">
      <dgm:prSet/>
      <dgm:spPr/>
      <dgm:t>
        <a:bodyPr/>
        <a:lstStyle/>
        <a:p>
          <a:pPr algn="ctr"/>
          <a:r>
            <a:rPr lang="cs-CZ" dirty="0"/>
            <a:t>Pro účely přijímacího řízení se uchazeči se SVP dělí do kategorií podle příslušného druhu znevýhodnění.</a:t>
          </a:r>
        </a:p>
      </dgm:t>
    </dgm:pt>
    <dgm:pt modelId="{266E850A-F184-460E-B01E-15705E4A50F1}" type="parTrans" cxnId="{35600843-DFDD-474A-A28D-9EEB061D7943}">
      <dgm:prSet/>
      <dgm:spPr/>
      <dgm:t>
        <a:bodyPr/>
        <a:lstStyle/>
        <a:p>
          <a:endParaRPr lang="cs-CZ"/>
        </a:p>
      </dgm:t>
    </dgm:pt>
    <dgm:pt modelId="{F2124830-92BB-429D-B704-4257270F694E}" type="sibTrans" cxnId="{35600843-DFDD-474A-A28D-9EEB061D7943}">
      <dgm:prSet/>
      <dgm:spPr/>
      <dgm:t>
        <a:bodyPr/>
        <a:lstStyle/>
        <a:p>
          <a:endParaRPr lang="cs-CZ"/>
        </a:p>
      </dgm:t>
    </dgm:pt>
    <dgm:pt modelId="{F9FFA8F8-30AC-439B-B930-262FA8FA732B}" type="pres">
      <dgm:prSet presAssocID="{A77E7268-022E-43DB-BB53-06658B9DD634}" presName="linear" presStyleCnt="0">
        <dgm:presLayoutVars>
          <dgm:animLvl val="lvl"/>
          <dgm:resizeHandles val="exact"/>
        </dgm:presLayoutVars>
      </dgm:prSet>
      <dgm:spPr/>
    </dgm:pt>
    <dgm:pt modelId="{9C9E9094-DABD-43ED-B92A-F309C933DF53}" type="pres">
      <dgm:prSet presAssocID="{9CF8086D-653C-44E7-8FFE-88DEABDF87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19D3D32-3D73-4D04-B60E-668550A6A83F}" type="pres">
      <dgm:prSet presAssocID="{4E6B8782-9A1B-46AF-8DF2-CFED9E019672}" presName="spacer" presStyleCnt="0"/>
      <dgm:spPr/>
    </dgm:pt>
    <dgm:pt modelId="{DDE2E197-4B07-4EE3-87AD-46F512AB571D}" type="pres">
      <dgm:prSet presAssocID="{C1668C56-2609-4035-BB15-532C70CBC26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12CA90D-7435-45CC-BCBE-61F6E41F7FB6}" type="presOf" srcId="{9CF8086D-653C-44E7-8FFE-88DEABDF8767}" destId="{9C9E9094-DABD-43ED-B92A-F309C933DF53}" srcOrd="0" destOrd="0" presId="urn:microsoft.com/office/officeart/2005/8/layout/vList2"/>
    <dgm:cxn modelId="{7B72691C-19DE-4DAA-8F2B-1F1AF2C1206C}" srcId="{A77E7268-022E-43DB-BB53-06658B9DD634}" destId="{9CF8086D-653C-44E7-8FFE-88DEABDF8767}" srcOrd="0" destOrd="0" parTransId="{6AE36A46-BF42-4532-82F7-05B126D9ACC9}" sibTransId="{4E6B8782-9A1B-46AF-8DF2-CFED9E019672}"/>
    <dgm:cxn modelId="{35600843-DFDD-474A-A28D-9EEB061D7943}" srcId="{A77E7268-022E-43DB-BB53-06658B9DD634}" destId="{C1668C56-2609-4035-BB15-532C70CBC26F}" srcOrd="1" destOrd="0" parTransId="{266E850A-F184-460E-B01E-15705E4A50F1}" sibTransId="{F2124830-92BB-429D-B704-4257270F694E}"/>
    <dgm:cxn modelId="{5E52BA65-FEA6-44AC-B93D-D2F8DF58FE92}" type="presOf" srcId="{A77E7268-022E-43DB-BB53-06658B9DD634}" destId="{F9FFA8F8-30AC-439B-B930-262FA8FA732B}" srcOrd="0" destOrd="0" presId="urn:microsoft.com/office/officeart/2005/8/layout/vList2"/>
    <dgm:cxn modelId="{42FDAF8E-4922-4993-A2FB-1E1C90DC42CE}" type="presOf" srcId="{C1668C56-2609-4035-BB15-532C70CBC26F}" destId="{DDE2E197-4B07-4EE3-87AD-46F512AB571D}" srcOrd="0" destOrd="0" presId="urn:microsoft.com/office/officeart/2005/8/layout/vList2"/>
    <dgm:cxn modelId="{655CAE90-A247-4BF7-A031-FC10B9D42A1C}" type="presParOf" srcId="{F9FFA8F8-30AC-439B-B930-262FA8FA732B}" destId="{9C9E9094-DABD-43ED-B92A-F309C933DF53}" srcOrd="0" destOrd="0" presId="urn:microsoft.com/office/officeart/2005/8/layout/vList2"/>
    <dgm:cxn modelId="{4046C853-A261-4E02-BDFD-5056928DC3AD}" type="presParOf" srcId="{F9FFA8F8-30AC-439B-B930-262FA8FA732B}" destId="{419D3D32-3D73-4D04-B60E-668550A6A83F}" srcOrd="1" destOrd="0" presId="urn:microsoft.com/office/officeart/2005/8/layout/vList2"/>
    <dgm:cxn modelId="{5C15ACDB-C21E-4B96-80D2-EC8F245F3BFA}" type="presParOf" srcId="{F9FFA8F8-30AC-439B-B930-262FA8FA732B}" destId="{DDE2E197-4B07-4EE3-87AD-46F512AB57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23F220E-B01E-442A-A97E-38E7C16BFE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35BD5D4-EF88-442A-9A2E-7AD3F3C8F7DA}">
      <dgm:prSet/>
      <dgm:spPr/>
      <dgm:t>
        <a:bodyPr/>
        <a:lstStyle/>
        <a:p>
          <a:pPr algn="ctr"/>
          <a:r>
            <a:rPr lang="cs-CZ" b="1" i="0" u="sng" dirty="0"/>
            <a:t>Osoby pobývající dlouhodobě v zahraničí</a:t>
          </a:r>
          <a:endParaRPr lang="cs-CZ" dirty="0"/>
        </a:p>
      </dgm:t>
    </dgm:pt>
    <dgm:pt modelId="{654689DF-5FD2-453B-8C07-984F8D0109CE}" type="parTrans" cxnId="{9C0361EA-21DF-492B-B92B-A41E88F26F97}">
      <dgm:prSet/>
      <dgm:spPr/>
      <dgm:t>
        <a:bodyPr/>
        <a:lstStyle/>
        <a:p>
          <a:endParaRPr lang="cs-CZ"/>
        </a:p>
      </dgm:t>
    </dgm:pt>
    <dgm:pt modelId="{18004613-98DD-4484-BC8E-17838EA6F450}" type="sibTrans" cxnId="{9C0361EA-21DF-492B-B92B-A41E88F26F97}">
      <dgm:prSet/>
      <dgm:spPr/>
      <dgm:t>
        <a:bodyPr/>
        <a:lstStyle/>
        <a:p>
          <a:endParaRPr lang="cs-CZ"/>
        </a:p>
      </dgm:t>
    </dgm:pt>
    <dgm:pt modelId="{CA719256-9609-4F1F-BDEA-72C22AAE7A44}">
      <dgm:prSet/>
      <dgm:spPr/>
      <dgm:t>
        <a:bodyPr/>
        <a:lstStyle/>
        <a:p>
          <a:pPr algn="just"/>
          <a:r>
            <a:rPr lang="cs-CZ" b="0" i="0" dirty="0">
              <a:solidFill>
                <a:srgbClr val="00549F"/>
              </a:solidFill>
            </a:rPr>
            <a:t>Na základě </a:t>
          </a:r>
          <a:r>
            <a:rPr lang="cs-CZ" b="1" i="0" dirty="0">
              <a:solidFill>
                <a:srgbClr val="00549F"/>
              </a:solidFill>
            </a:rPr>
            <a:t>§ 20 odst. 4 ŠZ </a:t>
          </a:r>
          <a:r>
            <a:rPr lang="cs-CZ" b="0" i="0" dirty="0">
              <a:solidFill>
                <a:srgbClr val="00549F"/>
              </a:solidFill>
            </a:rPr>
            <a:t>mají nárok na úpravu podmínek přijímacího řízení také </a:t>
          </a:r>
          <a:r>
            <a:rPr lang="cs-CZ" b="1" i="0" dirty="0">
              <a:solidFill>
                <a:srgbClr val="00549F"/>
              </a:solidFill>
            </a:rPr>
            <a:t>osoby, které získaly předchozí vzdělávání ve škole mimo území ČR</a:t>
          </a:r>
          <a:r>
            <a:rPr lang="cs-CZ" b="0" i="0" dirty="0">
              <a:solidFill>
                <a:srgbClr val="00549F"/>
              </a:solidFill>
            </a:rPr>
            <a:t>. Na základě jejich žádosti se těmto uchazečům promíjí přijímací zkouška z českého jazyka, pokud je součástí přijímací zkoušky - </a:t>
          </a:r>
          <a:r>
            <a:rPr lang="cs-CZ" b="1" i="0" dirty="0">
              <a:solidFill>
                <a:srgbClr val="00549F"/>
              </a:solidFill>
            </a:rPr>
            <a:t>rozhovor.</a:t>
          </a:r>
          <a:endParaRPr lang="cs-CZ" dirty="0">
            <a:solidFill>
              <a:srgbClr val="00549F"/>
            </a:solidFill>
          </a:endParaRPr>
        </a:p>
      </dgm:t>
    </dgm:pt>
    <dgm:pt modelId="{995D38AF-00D7-4726-AB86-C6C01A446693}" type="parTrans" cxnId="{0DDEDA9B-FF82-4E67-945B-46A0592AE597}">
      <dgm:prSet/>
      <dgm:spPr/>
      <dgm:t>
        <a:bodyPr/>
        <a:lstStyle/>
        <a:p>
          <a:endParaRPr lang="cs-CZ"/>
        </a:p>
      </dgm:t>
    </dgm:pt>
    <dgm:pt modelId="{36F799A1-23A4-4EB8-AC35-26D7E36991C1}" type="sibTrans" cxnId="{0DDEDA9B-FF82-4E67-945B-46A0592AE597}">
      <dgm:prSet/>
      <dgm:spPr/>
      <dgm:t>
        <a:bodyPr/>
        <a:lstStyle/>
        <a:p>
          <a:endParaRPr lang="cs-CZ"/>
        </a:p>
      </dgm:t>
    </dgm:pt>
    <dgm:pt modelId="{63F90058-8783-4270-999E-25541351B67E}">
      <dgm:prSet/>
      <dgm:spPr/>
      <dgm:t>
        <a:bodyPr/>
        <a:lstStyle/>
        <a:p>
          <a:pPr algn="just"/>
          <a:r>
            <a:rPr lang="cs-CZ" b="0" i="0" dirty="0">
              <a:solidFill>
                <a:srgbClr val="00549F"/>
              </a:solidFill>
            </a:rPr>
            <a:t>Mezi osoby, které získaly předchozí vzdělání ve škole mimo území ČR, </a:t>
          </a:r>
          <a:r>
            <a:rPr lang="cs-CZ" b="1" i="0" dirty="0">
              <a:solidFill>
                <a:srgbClr val="00549F"/>
              </a:solidFill>
            </a:rPr>
            <a:t>nelze řadit uchazeče</a:t>
          </a:r>
          <a:r>
            <a:rPr lang="cs-CZ" b="0" i="0" dirty="0">
              <a:solidFill>
                <a:srgbClr val="00549F"/>
              </a:solidFill>
            </a:rPr>
            <a:t>, kteří se před konáním přijímací zkoušky vzdělávali ve škole v ČR, včetně zahraničních škol působících na území ČR, a to i když </a:t>
          </a:r>
          <a:r>
            <a:rPr lang="cs-CZ" b="1" i="0" dirty="0">
              <a:solidFill>
                <a:srgbClr val="00549F"/>
              </a:solidFill>
            </a:rPr>
            <a:t>se v nich vzdělávali jen část školního roku, typicky v průběhu 1. pololetí devátého ročníku ZŠ.</a:t>
          </a:r>
          <a:endParaRPr lang="cs-CZ" dirty="0">
            <a:solidFill>
              <a:srgbClr val="00549F"/>
            </a:solidFill>
          </a:endParaRPr>
        </a:p>
      </dgm:t>
    </dgm:pt>
    <dgm:pt modelId="{D07338D6-165D-4091-8B04-435C0C8C46CC}" type="parTrans" cxnId="{B6033140-AEF6-45B7-BF60-178D9978A5BB}">
      <dgm:prSet/>
      <dgm:spPr/>
      <dgm:t>
        <a:bodyPr/>
        <a:lstStyle/>
        <a:p>
          <a:endParaRPr lang="cs-CZ"/>
        </a:p>
      </dgm:t>
    </dgm:pt>
    <dgm:pt modelId="{1FE7F9E2-CD31-470C-B48F-9D09D331CCF5}" type="sibTrans" cxnId="{B6033140-AEF6-45B7-BF60-178D9978A5BB}">
      <dgm:prSet/>
      <dgm:spPr/>
      <dgm:t>
        <a:bodyPr/>
        <a:lstStyle/>
        <a:p>
          <a:endParaRPr lang="cs-CZ"/>
        </a:p>
      </dgm:t>
    </dgm:pt>
    <dgm:pt modelId="{E2A7D960-E620-46E1-A081-8F9245FEB507}" type="pres">
      <dgm:prSet presAssocID="{D23F220E-B01E-442A-A97E-38E7C16BFEDA}" presName="linear" presStyleCnt="0">
        <dgm:presLayoutVars>
          <dgm:animLvl val="lvl"/>
          <dgm:resizeHandles val="exact"/>
        </dgm:presLayoutVars>
      </dgm:prSet>
      <dgm:spPr/>
    </dgm:pt>
    <dgm:pt modelId="{BEC47D9F-B1C2-4F74-916A-77A903EE74FA}" type="pres">
      <dgm:prSet presAssocID="{635BD5D4-EF88-442A-9A2E-7AD3F3C8F7D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2A5FF91-A6C3-471B-BAEC-A7F279A15C96}" type="pres">
      <dgm:prSet presAssocID="{635BD5D4-EF88-442A-9A2E-7AD3F3C8F7D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1AAB40F-FE75-464C-8F0C-F63AA822FA8C}" type="presOf" srcId="{63F90058-8783-4270-999E-25541351B67E}" destId="{92A5FF91-A6C3-471B-BAEC-A7F279A15C96}" srcOrd="0" destOrd="1" presId="urn:microsoft.com/office/officeart/2005/8/layout/vList2"/>
    <dgm:cxn modelId="{B6033140-AEF6-45B7-BF60-178D9978A5BB}" srcId="{635BD5D4-EF88-442A-9A2E-7AD3F3C8F7DA}" destId="{63F90058-8783-4270-999E-25541351B67E}" srcOrd="1" destOrd="0" parTransId="{D07338D6-165D-4091-8B04-435C0C8C46CC}" sibTransId="{1FE7F9E2-CD31-470C-B48F-9D09D331CCF5}"/>
    <dgm:cxn modelId="{24473261-70D6-40CF-8143-7A290CD8A3F1}" type="presOf" srcId="{635BD5D4-EF88-442A-9A2E-7AD3F3C8F7DA}" destId="{BEC47D9F-B1C2-4F74-916A-77A903EE74FA}" srcOrd="0" destOrd="0" presId="urn:microsoft.com/office/officeart/2005/8/layout/vList2"/>
    <dgm:cxn modelId="{58A35F41-FF2E-49C4-B41C-9C66B1A0FC01}" type="presOf" srcId="{D23F220E-B01E-442A-A97E-38E7C16BFEDA}" destId="{E2A7D960-E620-46E1-A081-8F9245FEB507}" srcOrd="0" destOrd="0" presId="urn:microsoft.com/office/officeart/2005/8/layout/vList2"/>
    <dgm:cxn modelId="{0DDEDA9B-FF82-4E67-945B-46A0592AE597}" srcId="{635BD5D4-EF88-442A-9A2E-7AD3F3C8F7DA}" destId="{CA719256-9609-4F1F-BDEA-72C22AAE7A44}" srcOrd="0" destOrd="0" parTransId="{995D38AF-00D7-4726-AB86-C6C01A446693}" sibTransId="{36F799A1-23A4-4EB8-AC35-26D7E36991C1}"/>
    <dgm:cxn modelId="{9C0361EA-21DF-492B-B92B-A41E88F26F97}" srcId="{D23F220E-B01E-442A-A97E-38E7C16BFEDA}" destId="{635BD5D4-EF88-442A-9A2E-7AD3F3C8F7DA}" srcOrd="0" destOrd="0" parTransId="{654689DF-5FD2-453B-8C07-984F8D0109CE}" sibTransId="{18004613-98DD-4484-BC8E-17838EA6F450}"/>
    <dgm:cxn modelId="{EF351AF8-DF83-450D-87A9-2FDC305FD30C}" type="presOf" srcId="{CA719256-9609-4F1F-BDEA-72C22AAE7A44}" destId="{92A5FF91-A6C3-471B-BAEC-A7F279A15C96}" srcOrd="0" destOrd="0" presId="urn:microsoft.com/office/officeart/2005/8/layout/vList2"/>
    <dgm:cxn modelId="{8646E843-2C38-4ABC-A9A2-6A0ECA1B1D51}" type="presParOf" srcId="{E2A7D960-E620-46E1-A081-8F9245FEB507}" destId="{BEC47D9F-B1C2-4F74-916A-77A903EE74FA}" srcOrd="0" destOrd="0" presId="urn:microsoft.com/office/officeart/2005/8/layout/vList2"/>
    <dgm:cxn modelId="{9D0A7DBE-E847-4B5D-8917-96779F6E6A07}" type="presParOf" srcId="{E2A7D960-E620-46E1-A081-8F9245FEB507}" destId="{92A5FF91-A6C3-471B-BAEC-A7F279A15C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8F3C68C-1B42-474E-A921-C4B516E8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518CEEF-63C9-4F99-80A5-4A68F196EBBA}">
      <dgm:prSet/>
      <dgm:spPr/>
      <dgm:t>
        <a:bodyPr/>
        <a:lstStyle/>
        <a:p>
          <a:r>
            <a:rPr lang="cs-CZ" b="1" i="0" u="sng"/>
            <a:t>Osoby pobývající dlouhodobě v zahraničí § 20 odst. 4</a:t>
          </a:r>
          <a:endParaRPr lang="cs-CZ"/>
        </a:p>
      </dgm:t>
    </dgm:pt>
    <dgm:pt modelId="{5EE16947-DE91-42E3-9DB2-B389ECFB1AB2}" type="parTrans" cxnId="{0CA9AE6C-CC22-4AD0-94CE-8C7493B95057}">
      <dgm:prSet/>
      <dgm:spPr/>
      <dgm:t>
        <a:bodyPr/>
        <a:lstStyle/>
        <a:p>
          <a:endParaRPr lang="cs-CZ"/>
        </a:p>
      </dgm:t>
    </dgm:pt>
    <dgm:pt modelId="{21327868-CD9C-40E2-BE9C-D366B8461579}" type="sibTrans" cxnId="{0CA9AE6C-CC22-4AD0-94CE-8C7493B95057}">
      <dgm:prSet/>
      <dgm:spPr/>
      <dgm:t>
        <a:bodyPr/>
        <a:lstStyle/>
        <a:p>
          <a:endParaRPr lang="cs-CZ"/>
        </a:p>
      </dgm:t>
    </dgm:pt>
    <dgm:pt modelId="{6A1BA647-483F-4170-8076-E86922F7ED3E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Přijímací zkoušku z </a:t>
          </a:r>
          <a:r>
            <a:rPr lang="cs-CZ" b="1" dirty="0">
              <a:solidFill>
                <a:srgbClr val="00549F"/>
              </a:solidFill>
            </a:rPr>
            <a:t>Českého jazyk a literatury </a:t>
          </a:r>
          <a:r>
            <a:rPr lang="cs-CZ" dirty="0">
              <a:solidFill>
                <a:srgbClr val="00549F"/>
              </a:solidFill>
            </a:rPr>
            <a:t>při přijímacím řízení ke vzdělávání ve SŠ a VOŠ, pokud je jeho součástí, </a:t>
          </a:r>
          <a:r>
            <a:rPr lang="cs-CZ" b="1" dirty="0">
              <a:solidFill>
                <a:srgbClr val="00549F"/>
              </a:solidFill>
            </a:rPr>
            <a:t>promine ředitel školy na žádost osobě</a:t>
          </a:r>
          <a:r>
            <a:rPr lang="cs-CZ" dirty="0">
              <a:solidFill>
                <a:srgbClr val="00549F"/>
              </a:solidFill>
            </a:rPr>
            <a:t>, která se </a:t>
          </a:r>
        </a:p>
      </dgm:t>
    </dgm:pt>
    <dgm:pt modelId="{CDE28D76-0043-49A9-B558-285CAF596508}" type="parTrans" cxnId="{90059438-D358-48EC-8326-83CA836E0107}">
      <dgm:prSet/>
      <dgm:spPr/>
      <dgm:t>
        <a:bodyPr/>
        <a:lstStyle/>
        <a:p>
          <a:endParaRPr lang="cs-CZ"/>
        </a:p>
      </dgm:t>
    </dgm:pt>
    <dgm:pt modelId="{2AA7C172-FEEB-4D2A-BF1A-B050A6B5262C}" type="sibTrans" cxnId="{90059438-D358-48EC-8326-83CA836E0107}">
      <dgm:prSet/>
      <dgm:spPr/>
      <dgm:t>
        <a:bodyPr/>
        <a:lstStyle/>
        <a:p>
          <a:endParaRPr lang="cs-CZ"/>
        </a:p>
      </dgm:t>
    </dgm:pt>
    <dgm:pt modelId="{D2FFEE44-10C4-4F1E-8821-728DC8E689E4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a) </a:t>
          </a:r>
          <a:r>
            <a:rPr lang="cs-CZ" b="1" dirty="0">
              <a:solidFill>
                <a:srgbClr val="00549F"/>
              </a:solidFill>
            </a:rPr>
            <a:t>vzdělává</a:t>
          </a:r>
          <a:r>
            <a:rPr lang="cs-CZ" dirty="0">
              <a:solidFill>
                <a:srgbClr val="00549F"/>
              </a:solidFill>
            </a:rPr>
            <a:t> ve škole </a:t>
          </a:r>
          <a:r>
            <a:rPr lang="cs-CZ" b="1" dirty="0">
              <a:solidFill>
                <a:srgbClr val="00549F"/>
              </a:solidFill>
            </a:rPr>
            <a:t>mimo území ČR ve školním roce, ve kterém podává přihlášku ke vzdělávání</a:t>
          </a:r>
          <a:r>
            <a:rPr lang="cs-CZ" dirty="0">
              <a:solidFill>
                <a:srgbClr val="00549F"/>
              </a:solidFill>
            </a:rPr>
            <a:t>, </a:t>
          </a:r>
          <a:r>
            <a:rPr lang="cs-CZ" b="1" dirty="0">
              <a:solidFill>
                <a:srgbClr val="00549F"/>
              </a:solidFill>
            </a:rPr>
            <a:t>a vzdělávala se ve škole mimo území ČR alespoň 1 školní rok ze 3 školních roků bezprostředně předcházejících školnímu roku</a:t>
          </a:r>
          <a:r>
            <a:rPr lang="cs-CZ" dirty="0">
              <a:solidFill>
                <a:srgbClr val="00549F"/>
              </a:solidFill>
            </a:rPr>
            <a:t>, ve kterém podává přihlášku, nebo </a:t>
          </a:r>
        </a:p>
      </dgm:t>
    </dgm:pt>
    <dgm:pt modelId="{E7DEA9E3-EC12-45EC-9C1C-116AD27A18CC}" type="parTrans" cxnId="{62176C94-E838-4A9C-BBCB-A0CF66184A12}">
      <dgm:prSet/>
      <dgm:spPr/>
      <dgm:t>
        <a:bodyPr/>
        <a:lstStyle/>
        <a:p>
          <a:endParaRPr lang="cs-CZ"/>
        </a:p>
      </dgm:t>
    </dgm:pt>
    <dgm:pt modelId="{C5F34A81-2FFF-4A17-89CA-46C0C5FC9C91}" type="sibTrans" cxnId="{62176C94-E838-4A9C-BBCB-A0CF66184A12}">
      <dgm:prSet/>
      <dgm:spPr/>
      <dgm:t>
        <a:bodyPr/>
        <a:lstStyle/>
        <a:p>
          <a:endParaRPr lang="cs-CZ"/>
        </a:p>
      </dgm:t>
    </dgm:pt>
    <dgm:pt modelId="{1AA6A46C-73EA-4C25-AEA1-80E0EBC7F447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b) </a:t>
          </a:r>
          <a:r>
            <a:rPr lang="cs-CZ" b="1" dirty="0">
              <a:solidFill>
                <a:srgbClr val="00549F"/>
              </a:solidFill>
            </a:rPr>
            <a:t>vzdělávala</a:t>
          </a:r>
          <a:r>
            <a:rPr lang="cs-CZ" dirty="0">
              <a:solidFill>
                <a:srgbClr val="00549F"/>
              </a:solidFill>
            </a:rPr>
            <a:t> ve škole </a:t>
          </a:r>
          <a:r>
            <a:rPr lang="cs-CZ" b="1" dirty="0">
              <a:solidFill>
                <a:srgbClr val="00549F"/>
              </a:solidFill>
            </a:rPr>
            <a:t>mimo území ČR alespoň 2 školní roky ze 3 školních roků bezprostředně předcházejících školnímu roku</a:t>
          </a:r>
          <a:r>
            <a:rPr lang="cs-CZ" dirty="0">
              <a:solidFill>
                <a:srgbClr val="00549F"/>
              </a:solidFill>
            </a:rPr>
            <a:t>, ve kterém podává přihlášku ke vzdělávání.</a:t>
          </a:r>
        </a:p>
      </dgm:t>
    </dgm:pt>
    <dgm:pt modelId="{3CBD3C5D-FA2B-43CA-8277-2812533187FB}" type="parTrans" cxnId="{A5B9B764-FA97-4B2E-B1A0-9ADAB66B3EA0}">
      <dgm:prSet/>
      <dgm:spPr/>
      <dgm:t>
        <a:bodyPr/>
        <a:lstStyle/>
        <a:p>
          <a:endParaRPr lang="cs-CZ"/>
        </a:p>
      </dgm:t>
    </dgm:pt>
    <dgm:pt modelId="{9D5662E8-547E-485A-9D4A-BB4C07738962}" type="sibTrans" cxnId="{A5B9B764-FA97-4B2E-B1A0-9ADAB66B3EA0}">
      <dgm:prSet/>
      <dgm:spPr/>
      <dgm:t>
        <a:bodyPr/>
        <a:lstStyle/>
        <a:p>
          <a:endParaRPr lang="cs-CZ"/>
        </a:p>
      </dgm:t>
    </dgm:pt>
    <dgm:pt modelId="{D25AAF4C-322E-4107-94D2-3FF93944F5FA}" type="pres">
      <dgm:prSet presAssocID="{88F3C68C-1B42-474E-A921-C4B516E8F961}" presName="linear" presStyleCnt="0">
        <dgm:presLayoutVars>
          <dgm:animLvl val="lvl"/>
          <dgm:resizeHandles val="exact"/>
        </dgm:presLayoutVars>
      </dgm:prSet>
      <dgm:spPr/>
    </dgm:pt>
    <dgm:pt modelId="{C1BB797B-45E6-4983-AA80-1A5DE144B322}" type="pres">
      <dgm:prSet presAssocID="{E518CEEF-63C9-4F99-80A5-4A68F196EBB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DAA2CC3-7BFC-4F1B-9F79-0C3C2A8A57DB}" type="pres">
      <dgm:prSet presAssocID="{E518CEEF-63C9-4F99-80A5-4A68F196EBBA}" presName="childText" presStyleLbl="revTx" presStyleIdx="0" presStyleCnt="1" custScaleY="113462">
        <dgm:presLayoutVars>
          <dgm:bulletEnabled val="1"/>
        </dgm:presLayoutVars>
      </dgm:prSet>
      <dgm:spPr/>
    </dgm:pt>
  </dgm:ptLst>
  <dgm:cxnLst>
    <dgm:cxn modelId="{C2E0E827-D968-4C65-B6BE-F50A87FC1A8E}" type="presOf" srcId="{D2FFEE44-10C4-4F1E-8821-728DC8E689E4}" destId="{DDAA2CC3-7BFC-4F1B-9F79-0C3C2A8A57DB}" srcOrd="0" destOrd="1" presId="urn:microsoft.com/office/officeart/2005/8/layout/vList2"/>
    <dgm:cxn modelId="{90059438-D358-48EC-8326-83CA836E0107}" srcId="{E518CEEF-63C9-4F99-80A5-4A68F196EBBA}" destId="{6A1BA647-483F-4170-8076-E86922F7ED3E}" srcOrd="0" destOrd="0" parTransId="{CDE28D76-0043-49A9-B558-285CAF596508}" sibTransId="{2AA7C172-FEEB-4D2A-BF1A-B050A6B5262C}"/>
    <dgm:cxn modelId="{A5B9B764-FA97-4B2E-B1A0-9ADAB66B3EA0}" srcId="{E518CEEF-63C9-4F99-80A5-4A68F196EBBA}" destId="{1AA6A46C-73EA-4C25-AEA1-80E0EBC7F447}" srcOrd="2" destOrd="0" parTransId="{3CBD3C5D-FA2B-43CA-8277-2812533187FB}" sibTransId="{9D5662E8-547E-485A-9D4A-BB4C07738962}"/>
    <dgm:cxn modelId="{0CA9AE6C-CC22-4AD0-94CE-8C7493B95057}" srcId="{88F3C68C-1B42-474E-A921-C4B516E8F961}" destId="{E518CEEF-63C9-4F99-80A5-4A68F196EBBA}" srcOrd="0" destOrd="0" parTransId="{5EE16947-DE91-42E3-9DB2-B389ECFB1AB2}" sibTransId="{21327868-CD9C-40E2-BE9C-D366B8461579}"/>
    <dgm:cxn modelId="{62176C94-E838-4A9C-BBCB-A0CF66184A12}" srcId="{E518CEEF-63C9-4F99-80A5-4A68F196EBBA}" destId="{D2FFEE44-10C4-4F1E-8821-728DC8E689E4}" srcOrd="1" destOrd="0" parTransId="{E7DEA9E3-EC12-45EC-9C1C-116AD27A18CC}" sibTransId="{C5F34A81-2FFF-4A17-89CA-46C0C5FC9C91}"/>
    <dgm:cxn modelId="{011A42B6-A222-4D8C-9841-77FFF071B424}" type="presOf" srcId="{88F3C68C-1B42-474E-A921-C4B516E8F961}" destId="{D25AAF4C-322E-4107-94D2-3FF93944F5FA}" srcOrd="0" destOrd="0" presId="urn:microsoft.com/office/officeart/2005/8/layout/vList2"/>
    <dgm:cxn modelId="{925C20B7-458A-4097-A516-5544363AB004}" type="presOf" srcId="{1AA6A46C-73EA-4C25-AEA1-80E0EBC7F447}" destId="{DDAA2CC3-7BFC-4F1B-9F79-0C3C2A8A57DB}" srcOrd="0" destOrd="2" presId="urn:microsoft.com/office/officeart/2005/8/layout/vList2"/>
    <dgm:cxn modelId="{A24E99EB-514E-4F8A-9226-3B1B4C730750}" type="presOf" srcId="{6A1BA647-483F-4170-8076-E86922F7ED3E}" destId="{DDAA2CC3-7BFC-4F1B-9F79-0C3C2A8A57DB}" srcOrd="0" destOrd="0" presId="urn:microsoft.com/office/officeart/2005/8/layout/vList2"/>
    <dgm:cxn modelId="{B3CCB5EC-35A5-45E0-AEFC-FCBB0B049741}" type="presOf" srcId="{E518CEEF-63C9-4F99-80A5-4A68F196EBBA}" destId="{C1BB797B-45E6-4983-AA80-1A5DE144B322}" srcOrd="0" destOrd="0" presId="urn:microsoft.com/office/officeart/2005/8/layout/vList2"/>
    <dgm:cxn modelId="{C180B95D-B6EA-425F-8A16-5A1D47CBA693}" type="presParOf" srcId="{D25AAF4C-322E-4107-94D2-3FF93944F5FA}" destId="{C1BB797B-45E6-4983-AA80-1A5DE144B322}" srcOrd="0" destOrd="0" presId="urn:microsoft.com/office/officeart/2005/8/layout/vList2"/>
    <dgm:cxn modelId="{71A2B923-ADD9-4FB9-9390-D9518482641B}" type="presParOf" srcId="{D25AAF4C-322E-4107-94D2-3FF93944F5FA}" destId="{DDAA2CC3-7BFC-4F1B-9F79-0C3C2A8A57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9ABE6E7-3F4E-457A-9D2E-86C276777C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B0EB65-FE43-4CD4-9E24-F8AA1B8B5CCC}">
      <dgm:prSet/>
      <dgm:spPr/>
      <dgm:t>
        <a:bodyPr/>
        <a:lstStyle/>
        <a:p>
          <a:pPr algn="ctr"/>
          <a:r>
            <a:rPr lang="cs-CZ" b="1" i="0" u="sng" dirty="0"/>
            <a:t>Osoby pobývající dlouhodobě v zahraničí</a:t>
          </a:r>
          <a:endParaRPr lang="cs-CZ" dirty="0"/>
        </a:p>
      </dgm:t>
    </dgm:pt>
    <dgm:pt modelId="{6678D6F6-892B-45F5-B452-2DD9983146BD}" type="parTrans" cxnId="{4599A9A7-0DDE-4990-B9D2-6E4C4F50FDCA}">
      <dgm:prSet/>
      <dgm:spPr/>
      <dgm:t>
        <a:bodyPr/>
        <a:lstStyle/>
        <a:p>
          <a:endParaRPr lang="cs-CZ"/>
        </a:p>
      </dgm:t>
    </dgm:pt>
    <dgm:pt modelId="{144D4E5F-2772-46A6-8A1A-E6BD9E28DD7D}" type="sibTrans" cxnId="{4599A9A7-0DDE-4990-B9D2-6E4C4F50FDCA}">
      <dgm:prSet/>
      <dgm:spPr/>
      <dgm:t>
        <a:bodyPr/>
        <a:lstStyle/>
        <a:p>
          <a:endParaRPr lang="cs-CZ"/>
        </a:p>
      </dgm:t>
    </dgm:pt>
    <dgm:pt modelId="{87540923-8CCE-4CCD-94A6-EAEF3CDE9201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na osoby pobývající dlouhodobě v zahraničí se vztahují, jako na ostatní uchazeče o střední vzdělávání, </a:t>
          </a:r>
          <a:r>
            <a:rPr lang="cs-CZ" dirty="0" err="1">
              <a:solidFill>
                <a:srgbClr val="00549F"/>
              </a:solidFill>
            </a:rPr>
            <a:t>ust</a:t>
          </a:r>
          <a:r>
            <a:rPr lang="cs-CZ" dirty="0">
              <a:solidFill>
                <a:srgbClr val="00549F"/>
              </a:solidFill>
            </a:rPr>
            <a:t>. ŠZ o vzdělávání žáků se SVP</a:t>
          </a:r>
        </a:p>
      </dgm:t>
    </dgm:pt>
    <dgm:pt modelId="{480A4F06-BB06-42D1-AAC9-99937B08B53B}" type="parTrans" cxnId="{7D98B3A0-9FBF-4C09-BDB8-970497E1B663}">
      <dgm:prSet/>
      <dgm:spPr/>
      <dgm:t>
        <a:bodyPr/>
        <a:lstStyle/>
        <a:p>
          <a:endParaRPr lang="cs-CZ"/>
        </a:p>
      </dgm:t>
    </dgm:pt>
    <dgm:pt modelId="{1B782C55-61FE-4D45-8A01-0595125F3738}" type="sibTrans" cxnId="{7D98B3A0-9FBF-4C09-BDB8-970497E1B663}">
      <dgm:prSet/>
      <dgm:spPr/>
      <dgm:t>
        <a:bodyPr/>
        <a:lstStyle/>
        <a:p>
          <a:endParaRPr lang="cs-CZ"/>
        </a:p>
      </dgm:t>
    </dgm:pt>
    <dgm:pt modelId="{4E543223-8C9A-48A0-A240-9E3669D18A1D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na rovnoprávném základě s ostatními potřebují poskytnutí </a:t>
          </a:r>
          <a:r>
            <a:rPr lang="cs-CZ" b="1" u="sng" dirty="0">
              <a:solidFill>
                <a:srgbClr val="00549F"/>
              </a:solidFill>
            </a:rPr>
            <a:t>podpůrných opatření </a:t>
          </a:r>
          <a:r>
            <a:rPr lang="cs-CZ" b="1" dirty="0">
              <a:solidFill>
                <a:srgbClr val="00549F"/>
              </a:solidFill>
            </a:rPr>
            <a:t>spočívajících v nezbytné úpravě podmínek přijímání ke vzdělávání odpovídající zdravotnímu stavu, kulturnímu prostředí nebo jiným životním podmínkám uchazečů</a:t>
          </a:r>
          <a:r>
            <a:rPr lang="cs-CZ" dirty="0">
              <a:solidFill>
                <a:srgbClr val="00549F"/>
              </a:solidFill>
            </a:rPr>
            <a:t>. </a:t>
          </a:r>
        </a:p>
      </dgm:t>
    </dgm:pt>
    <dgm:pt modelId="{324A24C7-EE4A-460B-B687-78AE10D8BF27}" type="parTrans" cxnId="{9C4204D9-1E93-49A9-86D3-B170B26FD664}">
      <dgm:prSet/>
      <dgm:spPr/>
    </dgm:pt>
    <dgm:pt modelId="{14DE7AF8-459A-4F93-BEC6-E83AC7414A71}" type="sibTrans" cxnId="{9C4204D9-1E93-49A9-86D3-B170B26FD664}">
      <dgm:prSet/>
      <dgm:spPr/>
    </dgm:pt>
    <dgm:pt modelId="{EBC72BD6-1157-41FA-A25C-8F6976C886BA}" type="pres">
      <dgm:prSet presAssocID="{D9ABE6E7-3F4E-457A-9D2E-86C276777C9F}" presName="linear" presStyleCnt="0">
        <dgm:presLayoutVars>
          <dgm:animLvl val="lvl"/>
          <dgm:resizeHandles val="exact"/>
        </dgm:presLayoutVars>
      </dgm:prSet>
      <dgm:spPr/>
    </dgm:pt>
    <dgm:pt modelId="{72F35BC1-D7A2-40EA-BB5C-ADDE8AFDA053}" type="pres">
      <dgm:prSet presAssocID="{BBB0EB65-FE43-4CD4-9E24-F8AA1B8B5CC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C48C38D-72A2-4195-A9BA-09D26703AC23}" type="pres">
      <dgm:prSet presAssocID="{BBB0EB65-FE43-4CD4-9E24-F8AA1B8B5CCC}" presName="childText" presStyleLbl="revTx" presStyleIdx="0" presStyleCnt="1" custScaleY="109022">
        <dgm:presLayoutVars>
          <dgm:bulletEnabled val="1"/>
        </dgm:presLayoutVars>
      </dgm:prSet>
      <dgm:spPr/>
    </dgm:pt>
  </dgm:ptLst>
  <dgm:cxnLst>
    <dgm:cxn modelId="{6C34DF07-6A39-437B-94CF-5B64A698220A}" type="presOf" srcId="{BBB0EB65-FE43-4CD4-9E24-F8AA1B8B5CCC}" destId="{72F35BC1-D7A2-40EA-BB5C-ADDE8AFDA053}" srcOrd="0" destOrd="0" presId="urn:microsoft.com/office/officeart/2005/8/layout/vList2"/>
    <dgm:cxn modelId="{22D27265-3EE6-4E2C-BD5D-5BCA028FA6A4}" type="presOf" srcId="{4E543223-8C9A-48A0-A240-9E3669D18A1D}" destId="{FC48C38D-72A2-4195-A9BA-09D26703AC23}" srcOrd="0" destOrd="1" presId="urn:microsoft.com/office/officeart/2005/8/layout/vList2"/>
    <dgm:cxn modelId="{BF8BC57F-4B45-4511-A004-14EF26D2C238}" type="presOf" srcId="{87540923-8CCE-4CCD-94A6-EAEF3CDE9201}" destId="{FC48C38D-72A2-4195-A9BA-09D26703AC23}" srcOrd="0" destOrd="0" presId="urn:microsoft.com/office/officeart/2005/8/layout/vList2"/>
    <dgm:cxn modelId="{0BED7692-D366-4A67-9B07-DBAF61A71950}" type="presOf" srcId="{D9ABE6E7-3F4E-457A-9D2E-86C276777C9F}" destId="{EBC72BD6-1157-41FA-A25C-8F6976C886BA}" srcOrd="0" destOrd="0" presId="urn:microsoft.com/office/officeart/2005/8/layout/vList2"/>
    <dgm:cxn modelId="{7D98B3A0-9FBF-4C09-BDB8-970497E1B663}" srcId="{BBB0EB65-FE43-4CD4-9E24-F8AA1B8B5CCC}" destId="{87540923-8CCE-4CCD-94A6-EAEF3CDE9201}" srcOrd="0" destOrd="0" parTransId="{480A4F06-BB06-42D1-AAC9-99937B08B53B}" sibTransId="{1B782C55-61FE-4D45-8A01-0595125F3738}"/>
    <dgm:cxn modelId="{4599A9A7-0DDE-4990-B9D2-6E4C4F50FDCA}" srcId="{D9ABE6E7-3F4E-457A-9D2E-86C276777C9F}" destId="{BBB0EB65-FE43-4CD4-9E24-F8AA1B8B5CCC}" srcOrd="0" destOrd="0" parTransId="{6678D6F6-892B-45F5-B452-2DD9983146BD}" sibTransId="{144D4E5F-2772-46A6-8A1A-E6BD9E28DD7D}"/>
    <dgm:cxn modelId="{9C4204D9-1E93-49A9-86D3-B170B26FD664}" srcId="{BBB0EB65-FE43-4CD4-9E24-F8AA1B8B5CCC}" destId="{4E543223-8C9A-48A0-A240-9E3669D18A1D}" srcOrd="1" destOrd="0" parTransId="{324A24C7-EE4A-460B-B687-78AE10D8BF27}" sibTransId="{14DE7AF8-459A-4F93-BEC6-E83AC7414A71}"/>
    <dgm:cxn modelId="{FA4D28B8-329E-4153-9439-82D894992461}" type="presParOf" srcId="{EBC72BD6-1157-41FA-A25C-8F6976C886BA}" destId="{72F35BC1-D7A2-40EA-BB5C-ADDE8AFDA053}" srcOrd="0" destOrd="0" presId="urn:microsoft.com/office/officeart/2005/8/layout/vList2"/>
    <dgm:cxn modelId="{78373C6B-4C4E-441F-B2BB-2D26E7C319DD}" type="presParOf" srcId="{EBC72BD6-1157-41FA-A25C-8F6976C886BA}" destId="{FC48C38D-72A2-4195-A9BA-09D26703AC2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9ABE6E7-3F4E-457A-9D2E-86C276777C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B0EB65-FE43-4CD4-9E24-F8AA1B8B5CCC}">
      <dgm:prSet/>
      <dgm:spPr/>
      <dgm:t>
        <a:bodyPr/>
        <a:lstStyle/>
        <a:p>
          <a:r>
            <a:rPr lang="cs-CZ" b="1" i="0" u="sng" dirty="0"/>
            <a:t>Osoby pobývající dlouhodobě v zahraničí</a:t>
          </a:r>
          <a:endParaRPr lang="cs-CZ" dirty="0"/>
        </a:p>
      </dgm:t>
    </dgm:pt>
    <dgm:pt modelId="{6678D6F6-892B-45F5-B452-2DD9983146BD}" type="parTrans" cxnId="{4599A9A7-0DDE-4990-B9D2-6E4C4F50FDCA}">
      <dgm:prSet/>
      <dgm:spPr/>
      <dgm:t>
        <a:bodyPr/>
        <a:lstStyle/>
        <a:p>
          <a:endParaRPr lang="cs-CZ"/>
        </a:p>
      </dgm:t>
    </dgm:pt>
    <dgm:pt modelId="{144D4E5F-2772-46A6-8A1A-E6BD9E28DD7D}" type="sibTrans" cxnId="{4599A9A7-0DDE-4990-B9D2-6E4C4F50FDCA}">
      <dgm:prSet/>
      <dgm:spPr/>
      <dgm:t>
        <a:bodyPr/>
        <a:lstStyle/>
        <a:p>
          <a:endParaRPr lang="cs-CZ"/>
        </a:p>
      </dgm:t>
    </dgm:pt>
    <dgm:pt modelId="{87540923-8CCE-4CCD-94A6-EAEF3CDE9201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Škola upravuje podmínky přijímání ke vzdělávání na základě </a:t>
          </a:r>
          <a:r>
            <a:rPr lang="cs-CZ" b="1" dirty="0">
              <a:solidFill>
                <a:srgbClr val="00549F"/>
              </a:solidFill>
            </a:rPr>
            <a:t>doporučení vydaného ŠPZ</a:t>
          </a:r>
          <a:r>
            <a:rPr lang="cs-CZ" dirty="0">
              <a:solidFill>
                <a:srgbClr val="00549F"/>
              </a:solidFill>
            </a:rPr>
            <a:t>. Uchazeč může být mj. zařazen </a:t>
          </a:r>
          <a:r>
            <a:rPr lang="cs-CZ" b="1" dirty="0">
              <a:solidFill>
                <a:srgbClr val="00549F"/>
              </a:solidFill>
            </a:rPr>
            <a:t>do kategorie O</a:t>
          </a:r>
          <a:r>
            <a:rPr lang="cs-CZ" dirty="0">
              <a:solidFill>
                <a:srgbClr val="00549F"/>
              </a:solidFill>
            </a:rPr>
            <a:t>, jako uchazeč s jiným vyučovacím jazykem než českým, a to i když se v zahraničí či zahraniční škole na území ČR vzdělával i jen jeden rok (v krajním případě i pouhou část roku).</a:t>
          </a:r>
        </a:p>
      </dgm:t>
    </dgm:pt>
    <dgm:pt modelId="{480A4F06-BB06-42D1-AAC9-99937B08B53B}" type="parTrans" cxnId="{7D98B3A0-9FBF-4C09-BDB8-970497E1B663}">
      <dgm:prSet/>
      <dgm:spPr/>
      <dgm:t>
        <a:bodyPr/>
        <a:lstStyle/>
        <a:p>
          <a:endParaRPr lang="cs-CZ"/>
        </a:p>
      </dgm:t>
    </dgm:pt>
    <dgm:pt modelId="{1B782C55-61FE-4D45-8A01-0595125F3738}" type="sibTrans" cxnId="{7D98B3A0-9FBF-4C09-BDB8-970497E1B663}">
      <dgm:prSet/>
      <dgm:spPr/>
      <dgm:t>
        <a:bodyPr/>
        <a:lstStyle/>
        <a:p>
          <a:endParaRPr lang="cs-CZ"/>
        </a:p>
      </dgm:t>
    </dgm:pt>
    <dgm:pt modelId="{EBC72BD6-1157-41FA-A25C-8F6976C886BA}" type="pres">
      <dgm:prSet presAssocID="{D9ABE6E7-3F4E-457A-9D2E-86C276777C9F}" presName="linear" presStyleCnt="0">
        <dgm:presLayoutVars>
          <dgm:animLvl val="lvl"/>
          <dgm:resizeHandles val="exact"/>
        </dgm:presLayoutVars>
      </dgm:prSet>
      <dgm:spPr/>
    </dgm:pt>
    <dgm:pt modelId="{72F35BC1-D7A2-40EA-BB5C-ADDE8AFDA053}" type="pres">
      <dgm:prSet presAssocID="{BBB0EB65-FE43-4CD4-9E24-F8AA1B8B5CC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C48C38D-72A2-4195-A9BA-09D26703AC23}" type="pres">
      <dgm:prSet presAssocID="{BBB0EB65-FE43-4CD4-9E24-F8AA1B8B5CC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C34DF07-6A39-437B-94CF-5B64A698220A}" type="presOf" srcId="{BBB0EB65-FE43-4CD4-9E24-F8AA1B8B5CCC}" destId="{72F35BC1-D7A2-40EA-BB5C-ADDE8AFDA053}" srcOrd="0" destOrd="0" presId="urn:microsoft.com/office/officeart/2005/8/layout/vList2"/>
    <dgm:cxn modelId="{BF8BC57F-4B45-4511-A004-14EF26D2C238}" type="presOf" srcId="{87540923-8CCE-4CCD-94A6-EAEF3CDE9201}" destId="{FC48C38D-72A2-4195-A9BA-09D26703AC23}" srcOrd="0" destOrd="0" presId="urn:microsoft.com/office/officeart/2005/8/layout/vList2"/>
    <dgm:cxn modelId="{0BED7692-D366-4A67-9B07-DBAF61A71950}" type="presOf" srcId="{D9ABE6E7-3F4E-457A-9D2E-86C276777C9F}" destId="{EBC72BD6-1157-41FA-A25C-8F6976C886BA}" srcOrd="0" destOrd="0" presId="urn:microsoft.com/office/officeart/2005/8/layout/vList2"/>
    <dgm:cxn modelId="{7D98B3A0-9FBF-4C09-BDB8-970497E1B663}" srcId="{BBB0EB65-FE43-4CD4-9E24-F8AA1B8B5CCC}" destId="{87540923-8CCE-4CCD-94A6-EAEF3CDE9201}" srcOrd="0" destOrd="0" parTransId="{480A4F06-BB06-42D1-AAC9-99937B08B53B}" sibTransId="{1B782C55-61FE-4D45-8A01-0595125F3738}"/>
    <dgm:cxn modelId="{4599A9A7-0DDE-4990-B9D2-6E4C4F50FDCA}" srcId="{D9ABE6E7-3F4E-457A-9D2E-86C276777C9F}" destId="{BBB0EB65-FE43-4CD4-9E24-F8AA1B8B5CCC}" srcOrd="0" destOrd="0" parTransId="{6678D6F6-892B-45F5-B452-2DD9983146BD}" sibTransId="{144D4E5F-2772-46A6-8A1A-E6BD9E28DD7D}"/>
    <dgm:cxn modelId="{FA4D28B8-329E-4153-9439-82D894992461}" type="presParOf" srcId="{EBC72BD6-1157-41FA-A25C-8F6976C886BA}" destId="{72F35BC1-D7A2-40EA-BB5C-ADDE8AFDA053}" srcOrd="0" destOrd="0" presId="urn:microsoft.com/office/officeart/2005/8/layout/vList2"/>
    <dgm:cxn modelId="{78373C6B-4C4E-441F-B2BB-2D26E7C319DD}" type="presParOf" srcId="{EBC72BD6-1157-41FA-A25C-8F6976C886BA}" destId="{FC48C38D-72A2-4195-A9BA-09D26703AC2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77AEA3B-8264-4F47-9955-47C3855681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FB7ED1-9D9C-4A51-B362-4EA040167033}">
      <dgm:prSet/>
      <dgm:spPr/>
      <dgm:t>
        <a:bodyPr/>
        <a:lstStyle/>
        <a:p>
          <a:pPr algn="ctr"/>
          <a:r>
            <a:rPr lang="cs-CZ" b="1" u="sng" dirty="0"/>
            <a:t>Osoby pobývající dlouhodobě v zahraničí</a:t>
          </a:r>
          <a:endParaRPr lang="cs-CZ" dirty="0"/>
        </a:p>
      </dgm:t>
    </dgm:pt>
    <dgm:pt modelId="{A0026004-A8EE-4D03-83CD-13E692F2C8C7}" type="parTrans" cxnId="{2D7F16D7-1676-4DF9-B514-E4BCA1D64E5E}">
      <dgm:prSet/>
      <dgm:spPr/>
      <dgm:t>
        <a:bodyPr/>
        <a:lstStyle/>
        <a:p>
          <a:endParaRPr lang="cs-CZ"/>
        </a:p>
      </dgm:t>
    </dgm:pt>
    <dgm:pt modelId="{E0A63397-2067-4AA6-BF1B-1DD62A99EB7B}" type="sibTrans" cxnId="{2D7F16D7-1676-4DF9-B514-E4BCA1D64E5E}">
      <dgm:prSet/>
      <dgm:spPr/>
      <dgm:t>
        <a:bodyPr/>
        <a:lstStyle/>
        <a:p>
          <a:endParaRPr lang="cs-CZ"/>
        </a:p>
      </dgm:t>
    </dgm:pt>
    <dgm:pt modelId="{BDF4C023-44EF-49D6-BEAC-7DEF8E3EFE2A}">
      <dgm:prSet/>
      <dgm:spPr/>
      <dgm:t>
        <a:bodyPr/>
        <a:lstStyle/>
        <a:p>
          <a:pPr algn="just"/>
          <a:endParaRPr lang="cs-CZ" b="1" dirty="0">
            <a:solidFill>
              <a:srgbClr val="00549F"/>
            </a:solidFill>
          </a:endParaRPr>
        </a:p>
      </dgm:t>
    </dgm:pt>
    <dgm:pt modelId="{BC5196EA-688A-48BA-B5AD-1C8C9B8D8858}" type="parTrans" cxnId="{19128DE1-D060-451C-A959-0BF060AA4136}">
      <dgm:prSet/>
      <dgm:spPr/>
      <dgm:t>
        <a:bodyPr/>
        <a:lstStyle/>
        <a:p>
          <a:endParaRPr lang="cs-CZ"/>
        </a:p>
      </dgm:t>
    </dgm:pt>
    <dgm:pt modelId="{0CEB7607-6B11-4DA6-BE62-33E23E74CA2B}" type="sibTrans" cxnId="{19128DE1-D060-451C-A959-0BF060AA4136}">
      <dgm:prSet/>
      <dgm:spPr/>
      <dgm:t>
        <a:bodyPr/>
        <a:lstStyle/>
        <a:p>
          <a:endParaRPr lang="cs-CZ"/>
        </a:p>
      </dgm:t>
    </dgm:pt>
    <dgm:pt modelId="{FE9F5E93-15B9-4816-9C63-8AAC27168B32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Toto uzpůsobení se netýká talentové zkoušky.</a:t>
          </a:r>
        </a:p>
      </dgm:t>
    </dgm:pt>
    <dgm:pt modelId="{CF60FC01-F71F-4AAB-BAA8-B7A6BFCC7C99}" type="parTrans" cxnId="{8D141244-1B14-4571-A012-48B57EC78CFE}">
      <dgm:prSet/>
      <dgm:spPr/>
      <dgm:t>
        <a:bodyPr/>
        <a:lstStyle/>
        <a:p>
          <a:endParaRPr lang="cs-CZ"/>
        </a:p>
      </dgm:t>
    </dgm:pt>
    <dgm:pt modelId="{CE513DCB-2C6D-4C9C-B605-B7B643624958}" type="sibTrans" cxnId="{8D141244-1B14-4571-A012-48B57EC78CFE}">
      <dgm:prSet/>
      <dgm:spPr/>
      <dgm:t>
        <a:bodyPr/>
        <a:lstStyle/>
        <a:p>
          <a:endParaRPr lang="cs-CZ"/>
        </a:p>
      </dgm:t>
    </dgm:pt>
    <dgm:pt modelId="{972688C3-4779-4BC6-BCB6-5283B9F5EA78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Uchazeč, který nekoná zkoušku z ČJ, nekoná písemný test ze vzdělávacího oboru Český jazyk a literatura v rámci JPZ a ty součásti školní přijímací zkoušky, které ověřují znalosti ČJ. </a:t>
          </a:r>
          <a:endParaRPr lang="cs-CZ" b="1" dirty="0">
            <a:solidFill>
              <a:srgbClr val="00549F"/>
            </a:solidFill>
          </a:endParaRPr>
        </a:p>
      </dgm:t>
    </dgm:pt>
    <dgm:pt modelId="{FED3D69C-F800-4F39-8A70-6F1F2A4A95D8}" type="parTrans" cxnId="{181C8845-B766-4B04-AC0D-3F292F5BC233}">
      <dgm:prSet/>
      <dgm:spPr/>
    </dgm:pt>
    <dgm:pt modelId="{2E6B3D79-5FC3-4F6E-A340-0181537DB5EA}" type="sibTrans" cxnId="{181C8845-B766-4B04-AC0D-3F292F5BC233}">
      <dgm:prSet/>
      <dgm:spPr/>
    </dgm:pt>
    <dgm:pt modelId="{DE0C9DEB-32C0-4A23-BF76-B959C6B0AA82}" type="pres">
      <dgm:prSet presAssocID="{077AEA3B-8264-4F47-9955-47C385568153}" presName="linear" presStyleCnt="0">
        <dgm:presLayoutVars>
          <dgm:animLvl val="lvl"/>
          <dgm:resizeHandles val="exact"/>
        </dgm:presLayoutVars>
      </dgm:prSet>
      <dgm:spPr/>
    </dgm:pt>
    <dgm:pt modelId="{5DF7A3FB-7056-4655-A52C-FE205D6E553B}" type="pres">
      <dgm:prSet presAssocID="{C3FB7ED1-9D9C-4A51-B362-4EA040167033}" presName="parentText" presStyleLbl="node1" presStyleIdx="0" presStyleCnt="1" custScaleY="56959">
        <dgm:presLayoutVars>
          <dgm:chMax val="0"/>
          <dgm:bulletEnabled val="1"/>
        </dgm:presLayoutVars>
      </dgm:prSet>
      <dgm:spPr/>
    </dgm:pt>
    <dgm:pt modelId="{FE67E097-7855-442A-8556-4F8841503C22}" type="pres">
      <dgm:prSet presAssocID="{C3FB7ED1-9D9C-4A51-B362-4EA04016703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8E6B821-602D-4C6A-B45B-3C7DC9BF9733}" type="presOf" srcId="{C3FB7ED1-9D9C-4A51-B362-4EA040167033}" destId="{5DF7A3FB-7056-4655-A52C-FE205D6E553B}" srcOrd="0" destOrd="0" presId="urn:microsoft.com/office/officeart/2005/8/layout/vList2"/>
    <dgm:cxn modelId="{8D141244-1B14-4571-A012-48B57EC78CFE}" srcId="{C3FB7ED1-9D9C-4A51-B362-4EA040167033}" destId="{FE9F5E93-15B9-4816-9C63-8AAC27168B32}" srcOrd="2" destOrd="0" parTransId="{CF60FC01-F71F-4AAB-BAA8-B7A6BFCC7C99}" sibTransId="{CE513DCB-2C6D-4C9C-B605-B7B643624958}"/>
    <dgm:cxn modelId="{181C8845-B766-4B04-AC0D-3F292F5BC233}" srcId="{C3FB7ED1-9D9C-4A51-B362-4EA040167033}" destId="{972688C3-4779-4BC6-BCB6-5283B9F5EA78}" srcOrd="1" destOrd="0" parTransId="{FED3D69C-F800-4F39-8A70-6F1F2A4A95D8}" sibTransId="{2E6B3D79-5FC3-4F6E-A340-0181537DB5EA}"/>
    <dgm:cxn modelId="{E8A89096-5973-4EC1-9A94-1501C3622EEE}" type="presOf" srcId="{972688C3-4779-4BC6-BCB6-5283B9F5EA78}" destId="{FE67E097-7855-442A-8556-4F8841503C22}" srcOrd="0" destOrd="1" presId="urn:microsoft.com/office/officeart/2005/8/layout/vList2"/>
    <dgm:cxn modelId="{4C9F999A-07FE-4B26-88F4-08113D4DC0D1}" type="presOf" srcId="{077AEA3B-8264-4F47-9955-47C385568153}" destId="{DE0C9DEB-32C0-4A23-BF76-B959C6B0AA82}" srcOrd="0" destOrd="0" presId="urn:microsoft.com/office/officeart/2005/8/layout/vList2"/>
    <dgm:cxn modelId="{75B93EA7-E705-4BF2-9AC0-EAB64B526C72}" type="presOf" srcId="{BDF4C023-44EF-49D6-BEAC-7DEF8E3EFE2A}" destId="{FE67E097-7855-442A-8556-4F8841503C22}" srcOrd="0" destOrd="0" presId="urn:microsoft.com/office/officeart/2005/8/layout/vList2"/>
    <dgm:cxn modelId="{2D7F16D7-1676-4DF9-B514-E4BCA1D64E5E}" srcId="{077AEA3B-8264-4F47-9955-47C385568153}" destId="{C3FB7ED1-9D9C-4A51-B362-4EA040167033}" srcOrd="0" destOrd="0" parTransId="{A0026004-A8EE-4D03-83CD-13E692F2C8C7}" sibTransId="{E0A63397-2067-4AA6-BF1B-1DD62A99EB7B}"/>
    <dgm:cxn modelId="{19128DE1-D060-451C-A959-0BF060AA4136}" srcId="{C3FB7ED1-9D9C-4A51-B362-4EA040167033}" destId="{BDF4C023-44EF-49D6-BEAC-7DEF8E3EFE2A}" srcOrd="0" destOrd="0" parTransId="{BC5196EA-688A-48BA-B5AD-1C8C9B8D8858}" sibTransId="{0CEB7607-6B11-4DA6-BE62-33E23E74CA2B}"/>
    <dgm:cxn modelId="{8DE2D8F8-99FD-4F7A-8560-CF5F4989A73B}" type="presOf" srcId="{FE9F5E93-15B9-4816-9C63-8AAC27168B32}" destId="{FE67E097-7855-442A-8556-4F8841503C22}" srcOrd="0" destOrd="2" presId="urn:microsoft.com/office/officeart/2005/8/layout/vList2"/>
    <dgm:cxn modelId="{15DB273A-BE77-48DF-A7C0-A5C3A267F283}" type="presParOf" srcId="{DE0C9DEB-32C0-4A23-BF76-B959C6B0AA82}" destId="{5DF7A3FB-7056-4655-A52C-FE205D6E553B}" srcOrd="0" destOrd="0" presId="urn:microsoft.com/office/officeart/2005/8/layout/vList2"/>
    <dgm:cxn modelId="{52D1D211-391A-463D-B3A8-71EC248F5A88}" type="presParOf" srcId="{DE0C9DEB-32C0-4A23-BF76-B959C6B0AA82}" destId="{FE67E097-7855-442A-8556-4F8841503C2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F54F5-FF65-463B-9E48-E187308F92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ECE0976-457D-4B1D-8532-EF1A177CE4BC}">
      <dgm:prSet/>
      <dgm:spPr/>
      <dgm:t>
        <a:bodyPr/>
        <a:lstStyle/>
        <a:p>
          <a:pPr algn="ctr"/>
          <a:r>
            <a:rPr lang="cs-CZ" b="1" i="0" u="sng" dirty="0"/>
            <a:t>Zdroje informací</a:t>
          </a:r>
          <a:endParaRPr lang="cs-CZ" dirty="0"/>
        </a:p>
      </dgm:t>
    </dgm:pt>
    <dgm:pt modelId="{D23CA1EA-242D-41E5-AA8A-DDC2EA9144DA}" type="parTrans" cxnId="{10DFFEC9-F2B5-4DDB-BD17-46FD202362C6}">
      <dgm:prSet/>
      <dgm:spPr/>
      <dgm:t>
        <a:bodyPr/>
        <a:lstStyle/>
        <a:p>
          <a:endParaRPr lang="cs-CZ"/>
        </a:p>
      </dgm:t>
    </dgm:pt>
    <dgm:pt modelId="{BE48FB36-24EA-4D66-9868-65668721ECF8}" type="sibTrans" cxnId="{10DFFEC9-F2B5-4DDB-BD17-46FD202362C6}">
      <dgm:prSet/>
      <dgm:spPr/>
      <dgm:t>
        <a:bodyPr/>
        <a:lstStyle/>
        <a:p>
          <a:endParaRPr lang="cs-CZ"/>
        </a:p>
      </dgm:t>
    </dgm:pt>
    <dgm:pt modelId="{6C46704A-BDE9-4FA8-AC73-50404507D882}">
      <dgm:prSet/>
      <dgm:spPr/>
      <dgm:t>
        <a:bodyPr/>
        <a:lstStyle/>
        <a:p>
          <a:pPr algn="ctr"/>
          <a:r>
            <a:rPr lang="cs-CZ" b="0" i="0" dirty="0"/>
            <a:t>Prosím, získávejte relevantní informace z oficiálních informačních zdrojů:</a:t>
          </a:r>
          <a:endParaRPr lang="cs-CZ" dirty="0"/>
        </a:p>
      </dgm:t>
    </dgm:pt>
    <dgm:pt modelId="{8F8BA54E-F215-4492-AC43-FBB7283D9EAD}" type="parTrans" cxnId="{C6968E37-7D15-40D3-8AB0-85258C2CA5E6}">
      <dgm:prSet/>
      <dgm:spPr/>
      <dgm:t>
        <a:bodyPr/>
        <a:lstStyle/>
        <a:p>
          <a:endParaRPr lang="cs-CZ"/>
        </a:p>
      </dgm:t>
    </dgm:pt>
    <dgm:pt modelId="{77D4BE79-58D6-45DE-9EFB-DCD8620DBA43}" type="sibTrans" cxnId="{C6968E37-7D15-40D3-8AB0-85258C2CA5E6}">
      <dgm:prSet/>
      <dgm:spPr/>
      <dgm:t>
        <a:bodyPr/>
        <a:lstStyle/>
        <a:p>
          <a:endParaRPr lang="cs-CZ"/>
        </a:p>
      </dgm:t>
    </dgm:pt>
    <dgm:pt modelId="{7CBFEB62-EAD1-4AFD-AA9C-78AB10747911}">
      <dgm:prSet/>
      <dgm:spPr/>
      <dgm:t>
        <a:bodyPr/>
        <a:lstStyle/>
        <a:p>
          <a:r>
            <a:rPr lang="cs-CZ" b="1" dirty="0">
              <a:hlinkClick xmlns:r="http://schemas.openxmlformats.org/officeDocument/2006/relationships" r:id="rId1"/>
            </a:rPr>
            <a:t>www.olomouckeskolstvi.cz</a:t>
          </a:r>
          <a:endParaRPr lang="cs-CZ" dirty="0"/>
        </a:p>
      </dgm:t>
    </dgm:pt>
    <dgm:pt modelId="{26C79131-0F34-4059-AC93-AAB85EF00F77}" type="parTrans" cxnId="{514FCECC-0230-4933-85B4-6785A34033B8}">
      <dgm:prSet/>
      <dgm:spPr/>
      <dgm:t>
        <a:bodyPr/>
        <a:lstStyle/>
        <a:p>
          <a:endParaRPr lang="cs-CZ"/>
        </a:p>
      </dgm:t>
    </dgm:pt>
    <dgm:pt modelId="{4B77FFBC-8952-4EEB-9B2B-6DA0FC23C56B}" type="sibTrans" cxnId="{514FCECC-0230-4933-85B4-6785A34033B8}">
      <dgm:prSet/>
      <dgm:spPr/>
      <dgm:t>
        <a:bodyPr/>
        <a:lstStyle/>
        <a:p>
          <a:endParaRPr lang="cs-CZ"/>
        </a:p>
      </dgm:t>
    </dgm:pt>
    <dgm:pt modelId="{EE17F556-CD08-41A9-94E6-27F11726C161}">
      <dgm:prSet/>
      <dgm:spPr/>
      <dgm:t>
        <a:bodyPr/>
        <a:lstStyle/>
        <a:p>
          <a:r>
            <a:rPr lang="cs-CZ" i="0" dirty="0">
              <a:hlinkClick xmlns:r="http://schemas.openxmlformats.org/officeDocument/2006/relationships" r:id="rId2"/>
            </a:rPr>
            <a:t>přihlášky na střední</a:t>
          </a:r>
          <a:r>
            <a:rPr lang="cs-CZ" i="0" dirty="0"/>
            <a:t> </a:t>
          </a:r>
          <a:endParaRPr lang="cs-CZ" dirty="0"/>
        </a:p>
      </dgm:t>
    </dgm:pt>
    <dgm:pt modelId="{CC71DC15-ACDF-4B33-9AF2-CE0F7E1C72F8}" type="parTrans" cxnId="{A3657FB0-7C39-4468-A7F9-30BC7C0C441F}">
      <dgm:prSet/>
      <dgm:spPr/>
      <dgm:t>
        <a:bodyPr/>
        <a:lstStyle/>
        <a:p>
          <a:endParaRPr lang="cs-CZ"/>
        </a:p>
      </dgm:t>
    </dgm:pt>
    <dgm:pt modelId="{5E48C8A2-DE2F-461D-B0AD-AEE9BEAF00A8}" type="sibTrans" cxnId="{A3657FB0-7C39-4468-A7F9-30BC7C0C441F}">
      <dgm:prSet/>
      <dgm:spPr/>
      <dgm:t>
        <a:bodyPr/>
        <a:lstStyle/>
        <a:p>
          <a:endParaRPr lang="cs-CZ"/>
        </a:p>
      </dgm:t>
    </dgm:pt>
    <dgm:pt modelId="{5C424036-768D-4CCF-87EC-B5BC9DFA17AF}">
      <dgm:prSet/>
      <dgm:spPr/>
      <dgm:t>
        <a:bodyPr/>
        <a:lstStyle/>
        <a:p>
          <a:r>
            <a:rPr lang="cs-CZ" b="0" i="0" u="sng" dirty="0">
              <a:hlinkClick xmlns:r="http://schemas.openxmlformats.org/officeDocument/2006/relationships" r:id="rId3"/>
            </a:rPr>
            <a:t>webové stránky </a:t>
          </a:r>
          <a:r>
            <a:rPr lang="cs-CZ" b="1" i="0" u="sng" dirty="0">
              <a:solidFill>
                <a:srgbClr val="00549F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</a:t>
          </a:r>
          <a:r>
            <a:rPr lang="cs-CZ" b="1" i="0" u="sng" dirty="0">
              <a:solidFill>
                <a:srgbClr val="00549F"/>
              </a:solidFill>
            </a:rPr>
            <a:t>ŠMT</a:t>
          </a:r>
          <a:endParaRPr lang="cs-CZ" dirty="0">
            <a:solidFill>
              <a:srgbClr val="00549F"/>
            </a:solidFill>
          </a:endParaRPr>
        </a:p>
      </dgm:t>
    </dgm:pt>
    <dgm:pt modelId="{E683D864-6FAC-4B3F-9B13-52BE16AE768C}" type="parTrans" cxnId="{1A7FB097-E939-47C4-A12F-198AD7D5AC16}">
      <dgm:prSet/>
      <dgm:spPr/>
      <dgm:t>
        <a:bodyPr/>
        <a:lstStyle/>
        <a:p>
          <a:endParaRPr lang="cs-CZ"/>
        </a:p>
      </dgm:t>
    </dgm:pt>
    <dgm:pt modelId="{F4A93CD9-A751-42FF-809E-09F0961E8563}" type="sibTrans" cxnId="{1A7FB097-E939-47C4-A12F-198AD7D5AC16}">
      <dgm:prSet/>
      <dgm:spPr/>
      <dgm:t>
        <a:bodyPr/>
        <a:lstStyle/>
        <a:p>
          <a:endParaRPr lang="cs-CZ"/>
        </a:p>
      </dgm:t>
    </dgm:pt>
    <dgm:pt modelId="{47FEA36F-0E93-46D9-811E-210F95DC21BE}">
      <dgm:prSet/>
      <dgm:spPr/>
      <dgm:t>
        <a:bodyPr/>
        <a:lstStyle/>
        <a:p>
          <a:r>
            <a:rPr lang="cs-CZ" b="0" i="0" dirty="0">
              <a:hlinkClick xmlns:r="http://schemas.openxmlformats.org/officeDocument/2006/relationships" r:id="rId4"/>
            </a:rPr>
            <a:t>webový portál </a:t>
          </a:r>
          <a:r>
            <a:rPr lang="cs-CZ" b="1" i="0" dirty="0">
              <a:hlinkClick xmlns:r="http://schemas.openxmlformats.org/officeDocument/2006/relationships" r:id="rId4"/>
            </a:rPr>
            <a:t>edu.cz</a:t>
          </a:r>
          <a:endParaRPr lang="cs-CZ" dirty="0"/>
        </a:p>
      </dgm:t>
    </dgm:pt>
    <dgm:pt modelId="{762E22AB-E81E-4D9C-82BC-501C5C8396C9}" type="parTrans" cxnId="{C4E56E08-3218-42B2-8BBD-2AB5D1594394}">
      <dgm:prSet/>
      <dgm:spPr/>
      <dgm:t>
        <a:bodyPr/>
        <a:lstStyle/>
        <a:p>
          <a:endParaRPr lang="cs-CZ"/>
        </a:p>
      </dgm:t>
    </dgm:pt>
    <dgm:pt modelId="{0FD5DFAF-EC11-4D89-B5D4-1435028536B4}" type="sibTrans" cxnId="{C4E56E08-3218-42B2-8BBD-2AB5D1594394}">
      <dgm:prSet/>
      <dgm:spPr/>
      <dgm:t>
        <a:bodyPr/>
        <a:lstStyle/>
        <a:p>
          <a:endParaRPr lang="cs-CZ"/>
        </a:p>
      </dgm:t>
    </dgm:pt>
    <dgm:pt modelId="{A937B7D9-F228-44F2-BA0E-6909CC5A2051}">
      <dgm:prSet/>
      <dgm:spPr/>
      <dgm:t>
        <a:bodyPr/>
        <a:lstStyle/>
        <a:p>
          <a:r>
            <a:rPr lang="cs-CZ" b="0" i="0" dirty="0">
              <a:hlinkClick xmlns:r="http://schemas.openxmlformats.org/officeDocument/2006/relationships" r:id="rId5"/>
            </a:rPr>
            <a:t>informační linka </a:t>
          </a:r>
          <a:r>
            <a:rPr lang="cs-CZ" b="1" i="0" dirty="0">
              <a:hlinkClick xmlns:r="http://schemas.openxmlformats.org/officeDocument/2006/relationships" r:id="rId5"/>
            </a:rPr>
            <a:t>Centra pro zjišťování výsledků vzdělávání</a:t>
          </a:r>
          <a:endParaRPr lang="cs-CZ" dirty="0"/>
        </a:p>
      </dgm:t>
    </dgm:pt>
    <dgm:pt modelId="{61971271-52B9-47A1-A87A-DE81C105136B}" type="parTrans" cxnId="{5E2BACB8-6E4A-4E3B-A75F-1BEA9AB53685}">
      <dgm:prSet/>
      <dgm:spPr/>
      <dgm:t>
        <a:bodyPr/>
        <a:lstStyle/>
        <a:p>
          <a:endParaRPr lang="cs-CZ"/>
        </a:p>
      </dgm:t>
    </dgm:pt>
    <dgm:pt modelId="{EB1E6785-44AC-4B46-BA37-1702082EBB19}" type="sibTrans" cxnId="{5E2BACB8-6E4A-4E3B-A75F-1BEA9AB53685}">
      <dgm:prSet/>
      <dgm:spPr/>
      <dgm:t>
        <a:bodyPr/>
        <a:lstStyle/>
        <a:p>
          <a:endParaRPr lang="cs-CZ"/>
        </a:p>
      </dgm:t>
    </dgm:pt>
    <dgm:pt modelId="{1C03F029-0C79-4AF6-9068-FF7A63D7E616}" type="pres">
      <dgm:prSet presAssocID="{7ABF54F5-FF65-463B-9E48-E187308F92C5}" presName="linear" presStyleCnt="0">
        <dgm:presLayoutVars>
          <dgm:animLvl val="lvl"/>
          <dgm:resizeHandles val="exact"/>
        </dgm:presLayoutVars>
      </dgm:prSet>
      <dgm:spPr/>
    </dgm:pt>
    <dgm:pt modelId="{CAB0DABC-EBA0-48CF-8BAE-EC33EEB857C4}" type="pres">
      <dgm:prSet presAssocID="{3ECE0976-457D-4B1D-8532-EF1A177CE4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73E4D3A-7CC3-42B5-BA32-7767407ABE40}" type="pres">
      <dgm:prSet presAssocID="{BE48FB36-24EA-4D66-9868-65668721ECF8}" presName="spacer" presStyleCnt="0"/>
      <dgm:spPr/>
    </dgm:pt>
    <dgm:pt modelId="{0FBE65BD-0AEE-4909-A02D-689D06F307CF}" type="pres">
      <dgm:prSet presAssocID="{6C46704A-BDE9-4FA8-AC73-50404507D88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26CA14A-DFE8-4A87-AF3D-AE2C4DB49267}" type="pres">
      <dgm:prSet presAssocID="{6C46704A-BDE9-4FA8-AC73-50404507D88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5D30105-28D4-4003-88E3-4ACE8939FB75}" type="presOf" srcId="{5C424036-768D-4CCF-87EC-B5BC9DFA17AF}" destId="{C26CA14A-DFE8-4A87-AF3D-AE2C4DB49267}" srcOrd="0" destOrd="2" presId="urn:microsoft.com/office/officeart/2005/8/layout/vList2"/>
    <dgm:cxn modelId="{C4E56E08-3218-42B2-8BBD-2AB5D1594394}" srcId="{6C46704A-BDE9-4FA8-AC73-50404507D882}" destId="{47FEA36F-0E93-46D9-811E-210F95DC21BE}" srcOrd="3" destOrd="0" parTransId="{762E22AB-E81E-4D9C-82BC-501C5C8396C9}" sibTransId="{0FD5DFAF-EC11-4D89-B5D4-1435028536B4}"/>
    <dgm:cxn modelId="{B1B6812D-B72E-40E2-B664-445230B56DB1}" type="presOf" srcId="{47FEA36F-0E93-46D9-811E-210F95DC21BE}" destId="{C26CA14A-DFE8-4A87-AF3D-AE2C4DB49267}" srcOrd="0" destOrd="3" presId="urn:microsoft.com/office/officeart/2005/8/layout/vList2"/>
    <dgm:cxn modelId="{C6968E37-7D15-40D3-8AB0-85258C2CA5E6}" srcId="{7ABF54F5-FF65-463B-9E48-E187308F92C5}" destId="{6C46704A-BDE9-4FA8-AC73-50404507D882}" srcOrd="1" destOrd="0" parTransId="{8F8BA54E-F215-4492-AC43-FBB7283D9EAD}" sibTransId="{77D4BE79-58D6-45DE-9EFB-DCD8620DBA43}"/>
    <dgm:cxn modelId="{1A7FB097-E939-47C4-A12F-198AD7D5AC16}" srcId="{6C46704A-BDE9-4FA8-AC73-50404507D882}" destId="{5C424036-768D-4CCF-87EC-B5BC9DFA17AF}" srcOrd="2" destOrd="0" parTransId="{E683D864-6FAC-4B3F-9B13-52BE16AE768C}" sibTransId="{F4A93CD9-A751-42FF-809E-09F0961E8563}"/>
    <dgm:cxn modelId="{DE1E6D9D-D323-47C5-99C6-443A4A54B3B0}" type="presOf" srcId="{6C46704A-BDE9-4FA8-AC73-50404507D882}" destId="{0FBE65BD-0AEE-4909-A02D-689D06F307CF}" srcOrd="0" destOrd="0" presId="urn:microsoft.com/office/officeart/2005/8/layout/vList2"/>
    <dgm:cxn modelId="{67ED6EAC-CFA2-4C4F-9D9B-0597CE60182F}" type="presOf" srcId="{3ECE0976-457D-4B1D-8532-EF1A177CE4BC}" destId="{CAB0DABC-EBA0-48CF-8BAE-EC33EEB857C4}" srcOrd="0" destOrd="0" presId="urn:microsoft.com/office/officeart/2005/8/layout/vList2"/>
    <dgm:cxn modelId="{A3657FB0-7C39-4468-A7F9-30BC7C0C441F}" srcId="{6C46704A-BDE9-4FA8-AC73-50404507D882}" destId="{EE17F556-CD08-41A9-94E6-27F11726C161}" srcOrd="1" destOrd="0" parTransId="{CC71DC15-ACDF-4B33-9AF2-CE0F7E1C72F8}" sibTransId="{5E48C8A2-DE2F-461D-B0AD-AEE9BEAF00A8}"/>
    <dgm:cxn modelId="{5E2BACB8-6E4A-4E3B-A75F-1BEA9AB53685}" srcId="{6C46704A-BDE9-4FA8-AC73-50404507D882}" destId="{A937B7D9-F228-44F2-BA0E-6909CC5A2051}" srcOrd="4" destOrd="0" parTransId="{61971271-52B9-47A1-A87A-DE81C105136B}" sibTransId="{EB1E6785-44AC-4B46-BA37-1702082EBB19}"/>
    <dgm:cxn modelId="{472A13BA-1D8E-4633-8C3A-CA51864411F1}" type="presOf" srcId="{7ABF54F5-FF65-463B-9E48-E187308F92C5}" destId="{1C03F029-0C79-4AF6-9068-FF7A63D7E616}" srcOrd="0" destOrd="0" presId="urn:microsoft.com/office/officeart/2005/8/layout/vList2"/>
    <dgm:cxn modelId="{10DFFEC9-F2B5-4DDB-BD17-46FD202362C6}" srcId="{7ABF54F5-FF65-463B-9E48-E187308F92C5}" destId="{3ECE0976-457D-4B1D-8532-EF1A177CE4BC}" srcOrd="0" destOrd="0" parTransId="{D23CA1EA-242D-41E5-AA8A-DDC2EA9144DA}" sibTransId="{BE48FB36-24EA-4D66-9868-65668721ECF8}"/>
    <dgm:cxn modelId="{4ACA00CB-95D8-433A-95E8-CC040EBEC633}" type="presOf" srcId="{EE17F556-CD08-41A9-94E6-27F11726C161}" destId="{C26CA14A-DFE8-4A87-AF3D-AE2C4DB49267}" srcOrd="0" destOrd="1" presId="urn:microsoft.com/office/officeart/2005/8/layout/vList2"/>
    <dgm:cxn modelId="{514FCECC-0230-4933-85B4-6785A34033B8}" srcId="{6C46704A-BDE9-4FA8-AC73-50404507D882}" destId="{7CBFEB62-EAD1-4AFD-AA9C-78AB10747911}" srcOrd="0" destOrd="0" parTransId="{26C79131-0F34-4059-AC93-AAB85EF00F77}" sibTransId="{4B77FFBC-8952-4EEB-9B2B-6DA0FC23C56B}"/>
    <dgm:cxn modelId="{E07D6DD0-9DE9-4EEA-AA96-DA0C83BA96D5}" type="presOf" srcId="{A937B7D9-F228-44F2-BA0E-6909CC5A2051}" destId="{C26CA14A-DFE8-4A87-AF3D-AE2C4DB49267}" srcOrd="0" destOrd="4" presId="urn:microsoft.com/office/officeart/2005/8/layout/vList2"/>
    <dgm:cxn modelId="{995DE7D3-11AE-4930-9C6F-46F63BD5BDB3}" type="presOf" srcId="{7CBFEB62-EAD1-4AFD-AA9C-78AB10747911}" destId="{C26CA14A-DFE8-4A87-AF3D-AE2C4DB49267}" srcOrd="0" destOrd="0" presId="urn:microsoft.com/office/officeart/2005/8/layout/vList2"/>
    <dgm:cxn modelId="{9F97E190-18BE-40A6-ACC8-E3A8C0FA7833}" type="presParOf" srcId="{1C03F029-0C79-4AF6-9068-FF7A63D7E616}" destId="{CAB0DABC-EBA0-48CF-8BAE-EC33EEB857C4}" srcOrd="0" destOrd="0" presId="urn:microsoft.com/office/officeart/2005/8/layout/vList2"/>
    <dgm:cxn modelId="{A62A0B30-300D-4EDE-AB76-FA3A5CD9D092}" type="presParOf" srcId="{1C03F029-0C79-4AF6-9068-FF7A63D7E616}" destId="{273E4D3A-7CC3-42B5-BA32-7767407ABE40}" srcOrd="1" destOrd="0" presId="urn:microsoft.com/office/officeart/2005/8/layout/vList2"/>
    <dgm:cxn modelId="{2D134E2C-2DE2-4F91-9493-3C17711F673B}" type="presParOf" srcId="{1C03F029-0C79-4AF6-9068-FF7A63D7E616}" destId="{0FBE65BD-0AEE-4909-A02D-689D06F307CF}" srcOrd="2" destOrd="0" presId="urn:microsoft.com/office/officeart/2005/8/layout/vList2"/>
    <dgm:cxn modelId="{7285F09E-851D-41DD-9FB0-C022F8138157}" type="presParOf" srcId="{1C03F029-0C79-4AF6-9068-FF7A63D7E616}" destId="{C26CA14A-DFE8-4A87-AF3D-AE2C4DB492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9FEAC75-45DC-41A6-9138-90BD811C64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B9F3BAC-7065-4D51-941E-7D352BCF6A71}">
      <dgm:prSet/>
      <dgm:spPr/>
      <dgm:t>
        <a:bodyPr/>
        <a:lstStyle/>
        <a:p>
          <a:pPr algn="ctr"/>
          <a:r>
            <a:rPr lang="cs-CZ" b="1" u="sng" dirty="0"/>
            <a:t>Osoby pobývající dlouhodobě v zahraničí</a:t>
          </a:r>
          <a:endParaRPr lang="cs-CZ" dirty="0"/>
        </a:p>
      </dgm:t>
    </dgm:pt>
    <dgm:pt modelId="{C6D3D0E4-B95E-4E18-99C4-A7FDA5CF7A00}" type="parTrans" cxnId="{83FDCE44-7AC9-4775-A2FD-7BDD83B63E21}">
      <dgm:prSet/>
      <dgm:spPr/>
      <dgm:t>
        <a:bodyPr/>
        <a:lstStyle/>
        <a:p>
          <a:endParaRPr lang="cs-CZ"/>
        </a:p>
      </dgm:t>
    </dgm:pt>
    <dgm:pt modelId="{E080941C-C431-4661-A875-C426BB1CB680}" type="sibTrans" cxnId="{83FDCE44-7AC9-4775-A2FD-7BDD83B63E21}">
      <dgm:prSet/>
      <dgm:spPr/>
      <dgm:t>
        <a:bodyPr/>
        <a:lstStyle/>
        <a:p>
          <a:endParaRPr lang="cs-CZ"/>
        </a:p>
      </dgm:t>
    </dgm:pt>
    <dgm:pt modelId="{9F6B81F3-97FB-499F-BD0B-0F5AADABF21A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U ostatních písemných testů přijímací zkoušky, nebo když se uchazeč rozhodne zkoušku z ČJ konat, má uchazeč automaticky bez návštěvy ŠPZ </a:t>
          </a:r>
          <a:r>
            <a:rPr lang="cs-CZ" b="1" dirty="0">
              <a:solidFill>
                <a:srgbClr val="00549F"/>
              </a:solidFill>
            </a:rPr>
            <a:t>nárok</a:t>
          </a:r>
          <a:r>
            <a:rPr lang="cs-CZ" dirty="0">
              <a:solidFill>
                <a:srgbClr val="00549F"/>
              </a:solidFill>
            </a:rPr>
            <a:t> </a:t>
          </a:r>
          <a:r>
            <a:rPr lang="cs-CZ" b="1" dirty="0">
              <a:solidFill>
                <a:srgbClr val="00549F"/>
              </a:solidFill>
            </a:rPr>
            <a:t>na navýšení času o 25 % </a:t>
          </a:r>
          <a:r>
            <a:rPr lang="cs-CZ" dirty="0">
              <a:solidFill>
                <a:srgbClr val="00549F"/>
              </a:solidFill>
            </a:rPr>
            <a:t>a </a:t>
          </a:r>
          <a:r>
            <a:rPr lang="cs-CZ" b="1" dirty="0">
              <a:solidFill>
                <a:srgbClr val="00549F"/>
              </a:solidFill>
            </a:rPr>
            <a:t>možnost použít překladový slovník</a:t>
          </a:r>
          <a:r>
            <a:rPr lang="cs-CZ" dirty="0">
              <a:solidFill>
                <a:srgbClr val="00549F"/>
              </a:solidFill>
            </a:rPr>
            <a:t>. </a:t>
          </a:r>
        </a:p>
      </dgm:t>
    </dgm:pt>
    <dgm:pt modelId="{908558E0-1BB7-4CB3-A46A-CB7A2EEAB4B7}" type="parTrans" cxnId="{5D621D49-6692-4B86-80BA-03A4A80865C6}">
      <dgm:prSet/>
      <dgm:spPr/>
      <dgm:t>
        <a:bodyPr/>
        <a:lstStyle/>
        <a:p>
          <a:endParaRPr lang="cs-CZ"/>
        </a:p>
      </dgm:t>
    </dgm:pt>
    <dgm:pt modelId="{B8694C7F-15F4-4AD4-AE54-FF93A23190C5}" type="sibTrans" cxnId="{5D621D49-6692-4B86-80BA-03A4A80865C6}">
      <dgm:prSet/>
      <dgm:spPr/>
      <dgm:t>
        <a:bodyPr/>
        <a:lstStyle/>
        <a:p>
          <a:endParaRPr lang="cs-CZ"/>
        </a:p>
      </dgm:t>
    </dgm:pt>
    <dgm:pt modelId="{9D9E37C3-1F3C-4F53-A806-1B128D8FF43F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ŠPZ může přiznat uzpůsobení nad tento rámec. Překladový slovník může být použit také v el. podobě, u konání JPZ však nesmí být nainstalován na mobilu (telefon není povolenou pomůckou) a zařízení, na kterém je nainstalován, nesmí být připojeno k internetu a nesmí mít povolené žádné jiné aplikace (není proto možné využít slovníky, které jsou k dispozici pouze v online formě).</a:t>
          </a:r>
        </a:p>
      </dgm:t>
    </dgm:pt>
    <dgm:pt modelId="{720DAAE7-8645-4FDC-B8D5-D9B601C31437}" type="parTrans" cxnId="{3527928B-5A18-424F-BD53-50FF7DDBA56F}">
      <dgm:prSet/>
      <dgm:spPr/>
    </dgm:pt>
    <dgm:pt modelId="{88ECE40E-AD39-407C-9920-32730A14910F}" type="sibTrans" cxnId="{3527928B-5A18-424F-BD53-50FF7DDBA56F}">
      <dgm:prSet/>
      <dgm:spPr/>
    </dgm:pt>
    <dgm:pt modelId="{E34ADE99-1D74-495E-9316-8C017B4B42D8}" type="pres">
      <dgm:prSet presAssocID="{B9FEAC75-45DC-41A6-9138-90BD811C6434}" presName="linear" presStyleCnt="0">
        <dgm:presLayoutVars>
          <dgm:animLvl val="lvl"/>
          <dgm:resizeHandles val="exact"/>
        </dgm:presLayoutVars>
      </dgm:prSet>
      <dgm:spPr/>
    </dgm:pt>
    <dgm:pt modelId="{33212773-9526-424D-ABA6-CED87CF3DC94}" type="pres">
      <dgm:prSet presAssocID="{3B9F3BAC-7065-4D51-941E-7D352BCF6A7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5B7658-F6B8-493C-829A-AD093AF3E309}" type="pres">
      <dgm:prSet presAssocID="{3B9F3BAC-7065-4D51-941E-7D352BCF6A7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3FDCE44-7AC9-4775-A2FD-7BDD83B63E21}" srcId="{B9FEAC75-45DC-41A6-9138-90BD811C6434}" destId="{3B9F3BAC-7065-4D51-941E-7D352BCF6A71}" srcOrd="0" destOrd="0" parTransId="{C6D3D0E4-B95E-4E18-99C4-A7FDA5CF7A00}" sibTransId="{E080941C-C431-4661-A875-C426BB1CB680}"/>
    <dgm:cxn modelId="{5D621D49-6692-4B86-80BA-03A4A80865C6}" srcId="{3B9F3BAC-7065-4D51-941E-7D352BCF6A71}" destId="{9F6B81F3-97FB-499F-BD0B-0F5AADABF21A}" srcOrd="0" destOrd="0" parTransId="{908558E0-1BB7-4CB3-A46A-CB7A2EEAB4B7}" sibTransId="{B8694C7F-15F4-4AD4-AE54-FF93A23190C5}"/>
    <dgm:cxn modelId="{4A061F80-FD13-4625-9EAD-0AEBEF3CCCDA}" type="presOf" srcId="{9D9E37C3-1F3C-4F53-A806-1B128D8FF43F}" destId="{455B7658-F6B8-493C-829A-AD093AF3E309}" srcOrd="0" destOrd="1" presId="urn:microsoft.com/office/officeart/2005/8/layout/vList2"/>
    <dgm:cxn modelId="{3527928B-5A18-424F-BD53-50FF7DDBA56F}" srcId="{3B9F3BAC-7065-4D51-941E-7D352BCF6A71}" destId="{9D9E37C3-1F3C-4F53-A806-1B128D8FF43F}" srcOrd="1" destOrd="0" parTransId="{720DAAE7-8645-4FDC-B8D5-D9B601C31437}" sibTransId="{88ECE40E-AD39-407C-9920-32730A14910F}"/>
    <dgm:cxn modelId="{51AC949C-5241-446E-BC36-EA7D2BAE8265}" type="presOf" srcId="{9F6B81F3-97FB-499F-BD0B-0F5AADABF21A}" destId="{455B7658-F6B8-493C-829A-AD093AF3E309}" srcOrd="0" destOrd="0" presId="urn:microsoft.com/office/officeart/2005/8/layout/vList2"/>
    <dgm:cxn modelId="{3E15E7D2-3BDB-4E2B-A483-7DEAC47BAE5F}" type="presOf" srcId="{B9FEAC75-45DC-41A6-9138-90BD811C6434}" destId="{E34ADE99-1D74-495E-9316-8C017B4B42D8}" srcOrd="0" destOrd="0" presId="urn:microsoft.com/office/officeart/2005/8/layout/vList2"/>
    <dgm:cxn modelId="{46DC03D6-3A94-42A3-94BA-9180AFFCD798}" type="presOf" srcId="{3B9F3BAC-7065-4D51-941E-7D352BCF6A71}" destId="{33212773-9526-424D-ABA6-CED87CF3DC94}" srcOrd="0" destOrd="0" presId="urn:microsoft.com/office/officeart/2005/8/layout/vList2"/>
    <dgm:cxn modelId="{8D6F4555-40E0-496E-804A-64BCEE10F48D}" type="presParOf" srcId="{E34ADE99-1D74-495E-9316-8C017B4B42D8}" destId="{33212773-9526-424D-ABA6-CED87CF3DC94}" srcOrd="0" destOrd="0" presId="urn:microsoft.com/office/officeart/2005/8/layout/vList2"/>
    <dgm:cxn modelId="{2782B2E2-FE38-4970-A3F6-D751898BADA1}" type="presParOf" srcId="{E34ADE99-1D74-495E-9316-8C017B4B42D8}" destId="{455B7658-F6B8-493C-829A-AD093AF3E30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1797241-7391-49FF-92BD-F91C792DC5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722124-0A4C-43BE-9A81-37A55593A87A}">
      <dgm:prSet/>
      <dgm:spPr/>
      <dgm:t>
        <a:bodyPr/>
        <a:lstStyle/>
        <a:p>
          <a:pPr algn="ctr"/>
          <a:r>
            <a:rPr lang="cs-CZ" b="1" i="0" u="sng" dirty="0"/>
            <a:t>Cizinci podle Lex Ukrajina </a:t>
          </a:r>
          <a:r>
            <a:rPr lang="cs-CZ" i="0" u="sng" dirty="0"/>
            <a:t>(JPZ)</a:t>
          </a:r>
          <a:endParaRPr lang="cs-CZ" dirty="0"/>
        </a:p>
      </dgm:t>
    </dgm:pt>
    <dgm:pt modelId="{BB3E1130-D351-424B-981F-BCD7CF422495}" type="parTrans" cxnId="{A6465BF9-B07B-4877-ABA7-16525B49D6DE}">
      <dgm:prSet/>
      <dgm:spPr/>
      <dgm:t>
        <a:bodyPr/>
        <a:lstStyle/>
        <a:p>
          <a:endParaRPr lang="cs-CZ"/>
        </a:p>
      </dgm:t>
    </dgm:pt>
    <dgm:pt modelId="{CC8335D0-103C-4FFA-8A0A-6E2FF2C74B5F}" type="sibTrans" cxnId="{A6465BF9-B07B-4877-ABA7-16525B49D6DE}">
      <dgm:prSet/>
      <dgm:spPr/>
      <dgm:t>
        <a:bodyPr/>
        <a:lstStyle/>
        <a:p>
          <a:endParaRPr lang="cs-CZ"/>
        </a:p>
      </dgm:t>
    </dgm:pt>
    <dgm:pt modelId="{2FDF17A9-1B4D-45CD-A1C9-57D1637F2F29}">
      <dgm:prSet/>
      <dgm:spPr/>
      <dgm:t>
        <a:bodyPr/>
        <a:lstStyle/>
        <a:p>
          <a:r>
            <a:rPr lang="cs-CZ" dirty="0">
              <a:solidFill>
                <a:srgbClr val="00549F"/>
              </a:solidFill>
            </a:rPr>
            <a:t>Opatření obecné povahy je v jednání.</a:t>
          </a:r>
        </a:p>
      </dgm:t>
    </dgm:pt>
    <dgm:pt modelId="{4F17F6FF-918A-4A8D-8F82-14791A943275}" type="parTrans" cxnId="{043DB5CD-9BEA-4B88-B6B2-FF568346C987}">
      <dgm:prSet/>
      <dgm:spPr/>
      <dgm:t>
        <a:bodyPr/>
        <a:lstStyle/>
        <a:p>
          <a:endParaRPr lang="cs-CZ"/>
        </a:p>
      </dgm:t>
    </dgm:pt>
    <dgm:pt modelId="{D091A5A9-4039-4AF7-995D-2286FF2D9E7A}" type="sibTrans" cxnId="{043DB5CD-9BEA-4B88-B6B2-FF568346C987}">
      <dgm:prSet/>
      <dgm:spPr/>
      <dgm:t>
        <a:bodyPr/>
        <a:lstStyle/>
        <a:p>
          <a:endParaRPr lang="cs-CZ"/>
        </a:p>
      </dgm:t>
    </dgm:pt>
    <dgm:pt modelId="{C851895F-DA01-450C-A8A3-983D220D859C}" type="pres">
      <dgm:prSet presAssocID="{F1797241-7391-49FF-92BD-F91C792DC587}" presName="linear" presStyleCnt="0">
        <dgm:presLayoutVars>
          <dgm:animLvl val="lvl"/>
          <dgm:resizeHandles val="exact"/>
        </dgm:presLayoutVars>
      </dgm:prSet>
      <dgm:spPr/>
    </dgm:pt>
    <dgm:pt modelId="{12351E54-1892-43E0-B9A3-6B6DE3A58830}" type="pres">
      <dgm:prSet presAssocID="{0F722124-0A4C-43BE-9A81-37A55593A87A}" presName="parentText" presStyleLbl="node1" presStyleIdx="0" presStyleCnt="1" custScaleY="48118" custLinFactNeighborY="-62800">
        <dgm:presLayoutVars>
          <dgm:chMax val="0"/>
          <dgm:bulletEnabled val="1"/>
        </dgm:presLayoutVars>
      </dgm:prSet>
      <dgm:spPr/>
    </dgm:pt>
    <dgm:pt modelId="{D9E448F1-394B-4B40-A696-25866728DA04}" type="pres">
      <dgm:prSet presAssocID="{0F722124-0A4C-43BE-9A81-37A55593A87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672EA57-69E6-44DF-B268-90A813A6D0AD}" type="presOf" srcId="{0F722124-0A4C-43BE-9A81-37A55593A87A}" destId="{12351E54-1892-43E0-B9A3-6B6DE3A58830}" srcOrd="0" destOrd="0" presId="urn:microsoft.com/office/officeart/2005/8/layout/vList2"/>
    <dgm:cxn modelId="{66B9FA8F-7CBC-4C8B-A7F3-9BF1E18EA945}" type="presOf" srcId="{2FDF17A9-1B4D-45CD-A1C9-57D1637F2F29}" destId="{D9E448F1-394B-4B40-A696-25866728DA04}" srcOrd="0" destOrd="0" presId="urn:microsoft.com/office/officeart/2005/8/layout/vList2"/>
    <dgm:cxn modelId="{9C7CDDA4-06D1-4B3A-B462-00881068705D}" type="presOf" srcId="{F1797241-7391-49FF-92BD-F91C792DC587}" destId="{C851895F-DA01-450C-A8A3-983D220D859C}" srcOrd="0" destOrd="0" presId="urn:microsoft.com/office/officeart/2005/8/layout/vList2"/>
    <dgm:cxn modelId="{043DB5CD-9BEA-4B88-B6B2-FF568346C987}" srcId="{0F722124-0A4C-43BE-9A81-37A55593A87A}" destId="{2FDF17A9-1B4D-45CD-A1C9-57D1637F2F29}" srcOrd="0" destOrd="0" parTransId="{4F17F6FF-918A-4A8D-8F82-14791A943275}" sibTransId="{D091A5A9-4039-4AF7-995D-2286FF2D9E7A}"/>
    <dgm:cxn modelId="{A6465BF9-B07B-4877-ABA7-16525B49D6DE}" srcId="{F1797241-7391-49FF-92BD-F91C792DC587}" destId="{0F722124-0A4C-43BE-9A81-37A55593A87A}" srcOrd="0" destOrd="0" parTransId="{BB3E1130-D351-424B-981F-BCD7CF422495}" sibTransId="{CC8335D0-103C-4FFA-8A0A-6E2FF2C74B5F}"/>
    <dgm:cxn modelId="{E062CD70-A5B5-4DBA-8CE7-4464107741F4}" type="presParOf" srcId="{C851895F-DA01-450C-A8A3-983D220D859C}" destId="{12351E54-1892-43E0-B9A3-6B6DE3A58830}" srcOrd="0" destOrd="0" presId="urn:microsoft.com/office/officeart/2005/8/layout/vList2"/>
    <dgm:cxn modelId="{B07BD105-1ACB-410B-BEAC-F93A8FF65427}" type="presParOf" srcId="{C851895F-DA01-450C-A8A3-983D220D859C}" destId="{D9E448F1-394B-4B40-A696-25866728DA0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A3A0387-6419-44D6-92D8-3927F7C472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7E88033-02BD-4C01-871B-CB47C2C1B08C}">
      <dgm:prSet/>
      <dgm:spPr/>
      <dgm:t>
        <a:bodyPr/>
        <a:lstStyle/>
        <a:p>
          <a:pPr algn="ctr"/>
          <a:r>
            <a:rPr lang="cs-CZ" b="1" i="0" u="sng" dirty="0"/>
            <a:t>Odvolání a vzdání se práva na přijetí</a:t>
          </a:r>
          <a:endParaRPr lang="cs-CZ" dirty="0"/>
        </a:p>
      </dgm:t>
    </dgm:pt>
    <dgm:pt modelId="{7D912585-C4B8-44E4-9B3C-B56A8478E36E}" type="parTrans" cxnId="{6CB86F23-7D20-4DAE-A929-F6473F894C09}">
      <dgm:prSet/>
      <dgm:spPr/>
      <dgm:t>
        <a:bodyPr/>
        <a:lstStyle/>
        <a:p>
          <a:endParaRPr lang="cs-CZ"/>
        </a:p>
      </dgm:t>
    </dgm:pt>
    <dgm:pt modelId="{2A8AFBC2-8B04-4DC4-B123-A777104140BF}" type="sibTrans" cxnId="{6CB86F23-7D20-4DAE-A929-F6473F894C09}">
      <dgm:prSet/>
      <dgm:spPr/>
      <dgm:t>
        <a:bodyPr/>
        <a:lstStyle/>
        <a:p>
          <a:endParaRPr lang="cs-CZ"/>
        </a:p>
      </dgm:t>
    </dgm:pt>
    <dgm:pt modelId="{BBB64419-BF4B-4B23-9A5F-EBCD6C114232}">
      <dgm:prSet/>
      <dgm:spPr/>
      <dgm:t>
        <a:bodyPr/>
        <a:lstStyle/>
        <a:p>
          <a:pPr algn="just"/>
          <a:r>
            <a:rPr lang="cs-CZ" b="0" i="0" dirty="0">
              <a:solidFill>
                <a:srgbClr val="00549F"/>
              </a:solidFill>
            </a:rPr>
            <a:t>Odvolání proti rozhodnutí ředitele </a:t>
          </a:r>
          <a:r>
            <a:rPr lang="cs-CZ" b="1" i="0" dirty="0">
              <a:solidFill>
                <a:srgbClr val="00549F"/>
              </a:solidFill>
            </a:rPr>
            <a:t>o průběhu nebo výsledku </a:t>
          </a:r>
          <a:r>
            <a:rPr lang="cs-CZ" b="0" i="0" dirty="0">
              <a:solidFill>
                <a:srgbClr val="00549F"/>
              </a:solidFill>
            </a:rPr>
            <a:t>přijímacího řízení lze podat ve lhůtě </a:t>
          </a:r>
          <a:r>
            <a:rPr lang="cs-CZ" b="1" i="0" dirty="0">
              <a:solidFill>
                <a:srgbClr val="00549F"/>
              </a:solidFill>
            </a:rPr>
            <a:t>3 pracovních dnů ode dne zveřejnění výsledků</a:t>
          </a:r>
          <a:r>
            <a:rPr lang="cs-CZ" b="0" i="0" dirty="0">
              <a:solidFill>
                <a:srgbClr val="00549F"/>
              </a:solidFill>
            </a:rPr>
            <a:t>. </a:t>
          </a:r>
          <a:r>
            <a:rPr lang="cs-CZ" b="1" i="0" dirty="0">
              <a:solidFill>
                <a:srgbClr val="00549F"/>
              </a:solidFill>
            </a:rPr>
            <a:t>Odvolání uchazeč podává řediteli školy</a:t>
          </a:r>
          <a:r>
            <a:rPr lang="cs-CZ" b="0" i="0" dirty="0">
              <a:solidFill>
                <a:srgbClr val="00549F"/>
              </a:solidFill>
            </a:rPr>
            <a:t>, který rozhodnutí vydal. Rozhodnutí může být změněno v rámci tzv. </a:t>
          </a:r>
          <a:r>
            <a:rPr lang="cs-CZ" b="0" i="0" dirty="0" err="1">
              <a:solidFill>
                <a:srgbClr val="00549F"/>
              </a:solidFill>
            </a:rPr>
            <a:t>autoremedury</a:t>
          </a:r>
          <a:r>
            <a:rPr lang="cs-CZ" b="0" i="0" dirty="0">
              <a:solidFill>
                <a:srgbClr val="00549F"/>
              </a:solidFill>
            </a:rPr>
            <a:t> podle § 87 správního řádu pouze zjistí-li ředitel pochybení. Ředitel školy následně odvolání postupuje ke </a:t>
          </a:r>
          <a:r>
            <a:rPr lang="cs-CZ" b="1" i="0" dirty="0">
              <a:solidFill>
                <a:srgbClr val="00549F"/>
              </a:solidFill>
            </a:rPr>
            <a:t>KÚ příslušného kraje </a:t>
          </a:r>
          <a:r>
            <a:rPr lang="cs-CZ" b="0" i="0" dirty="0">
              <a:solidFill>
                <a:srgbClr val="00549F"/>
              </a:solidFill>
            </a:rPr>
            <a:t>(§ 86-88 správního řádu).</a:t>
          </a:r>
          <a:endParaRPr lang="cs-CZ" dirty="0">
            <a:solidFill>
              <a:srgbClr val="00549F"/>
            </a:solidFill>
          </a:endParaRPr>
        </a:p>
      </dgm:t>
    </dgm:pt>
    <dgm:pt modelId="{0B38D467-0B39-4170-B02D-406704C05228}" type="parTrans" cxnId="{38248E0C-1677-4A27-B03E-F7E416E36B31}">
      <dgm:prSet/>
      <dgm:spPr/>
      <dgm:t>
        <a:bodyPr/>
        <a:lstStyle/>
        <a:p>
          <a:endParaRPr lang="cs-CZ"/>
        </a:p>
      </dgm:t>
    </dgm:pt>
    <dgm:pt modelId="{C710F338-66AA-4F87-88BE-8B996182CC29}" type="sibTrans" cxnId="{38248E0C-1677-4A27-B03E-F7E416E36B31}">
      <dgm:prSet/>
      <dgm:spPr/>
      <dgm:t>
        <a:bodyPr/>
        <a:lstStyle/>
        <a:p>
          <a:endParaRPr lang="cs-CZ"/>
        </a:p>
      </dgm:t>
    </dgm:pt>
    <dgm:pt modelId="{DF63EA06-11A5-4451-9709-B7D8A14E6615}" type="pres">
      <dgm:prSet presAssocID="{1A3A0387-6419-44D6-92D8-3927F7C472C5}" presName="linear" presStyleCnt="0">
        <dgm:presLayoutVars>
          <dgm:animLvl val="lvl"/>
          <dgm:resizeHandles val="exact"/>
        </dgm:presLayoutVars>
      </dgm:prSet>
      <dgm:spPr/>
    </dgm:pt>
    <dgm:pt modelId="{99755F70-C82F-4E9E-8E5C-BF9EF59AE70E}" type="pres">
      <dgm:prSet presAssocID="{37E88033-02BD-4C01-871B-CB47C2C1B08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A23C67F-0556-4715-A932-2646268BB967}" type="pres">
      <dgm:prSet presAssocID="{37E88033-02BD-4C01-871B-CB47C2C1B08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8248E0C-1677-4A27-B03E-F7E416E36B31}" srcId="{37E88033-02BD-4C01-871B-CB47C2C1B08C}" destId="{BBB64419-BF4B-4B23-9A5F-EBCD6C114232}" srcOrd="0" destOrd="0" parTransId="{0B38D467-0B39-4170-B02D-406704C05228}" sibTransId="{C710F338-66AA-4F87-88BE-8B996182CC29}"/>
    <dgm:cxn modelId="{460AE814-937B-42AC-9290-97055585B973}" type="presOf" srcId="{37E88033-02BD-4C01-871B-CB47C2C1B08C}" destId="{99755F70-C82F-4E9E-8E5C-BF9EF59AE70E}" srcOrd="0" destOrd="0" presId="urn:microsoft.com/office/officeart/2005/8/layout/vList2"/>
    <dgm:cxn modelId="{6CB86F23-7D20-4DAE-A929-F6473F894C09}" srcId="{1A3A0387-6419-44D6-92D8-3927F7C472C5}" destId="{37E88033-02BD-4C01-871B-CB47C2C1B08C}" srcOrd="0" destOrd="0" parTransId="{7D912585-C4B8-44E4-9B3C-B56A8478E36E}" sibTransId="{2A8AFBC2-8B04-4DC4-B123-A777104140BF}"/>
    <dgm:cxn modelId="{E370A5A9-A944-4270-B386-95F83416C675}" type="presOf" srcId="{BBB64419-BF4B-4B23-9A5F-EBCD6C114232}" destId="{2A23C67F-0556-4715-A932-2646268BB967}" srcOrd="0" destOrd="0" presId="urn:microsoft.com/office/officeart/2005/8/layout/vList2"/>
    <dgm:cxn modelId="{4540F2BD-8384-402E-849B-678E44F1A775}" type="presOf" srcId="{1A3A0387-6419-44D6-92D8-3927F7C472C5}" destId="{DF63EA06-11A5-4451-9709-B7D8A14E6615}" srcOrd="0" destOrd="0" presId="urn:microsoft.com/office/officeart/2005/8/layout/vList2"/>
    <dgm:cxn modelId="{30F40288-FA94-479D-9A8D-A61A8B3B9803}" type="presParOf" srcId="{DF63EA06-11A5-4451-9709-B7D8A14E6615}" destId="{99755F70-C82F-4E9E-8E5C-BF9EF59AE70E}" srcOrd="0" destOrd="0" presId="urn:microsoft.com/office/officeart/2005/8/layout/vList2"/>
    <dgm:cxn modelId="{73EF15A5-60E9-429B-A878-6D23238F776E}" type="presParOf" srcId="{DF63EA06-11A5-4451-9709-B7D8A14E6615}" destId="{2A23C67F-0556-4715-A932-2646268BB9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0865A2D-DCDA-4FAF-BA66-CF44D0F07D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64BFDE1-A85D-416F-AE85-444B19EEA6D1}">
      <dgm:prSet/>
      <dgm:spPr/>
      <dgm:t>
        <a:bodyPr/>
        <a:lstStyle/>
        <a:p>
          <a:pPr algn="ctr"/>
          <a:r>
            <a:rPr lang="cs-CZ" b="1" u="sng" dirty="0"/>
            <a:t>Odvolání a vzdání se práva na přijetí</a:t>
          </a:r>
          <a:endParaRPr lang="cs-CZ" dirty="0"/>
        </a:p>
      </dgm:t>
    </dgm:pt>
    <dgm:pt modelId="{C1E0C328-D665-491A-B6FB-ADAB8EB95CC5}" type="parTrans" cxnId="{A1A0EE92-77DA-4FCF-83A2-4A8ECCCC462D}">
      <dgm:prSet/>
      <dgm:spPr/>
      <dgm:t>
        <a:bodyPr/>
        <a:lstStyle/>
        <a:p>
          <a:endParaRPr lang="cs-CZ"/>
        </a:p>
      </dgm:t>
    </dgm:pt>
    <dgm:pt modelId="{E1E5236B-5E42-4802-A5FF-53797683CB1A}" type="sibTrans" cxnId="{A1A0EE92-77DA-4FCF-83A2-4A8ECCCC462D}">
      <dgm:prSet/>
      <dgm:spPr/>
      <dgm:t>
        <a:bodyPr/>
        <a:lstStyle/>
        <a:p>
          <a:endParaRPr lang="cs-CZ"/>
        </a:p>
      </dgm:t>
    </dgm:pt>
    <dgm:pt modelId="{17CD5685-AC69-4660-8A85-A0589A6BE164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Uchazeč nemůže podat odvolání prostřednictvím DIPSY</a:t>
          </a:r>
          <a:r>
            <a:rPr lang="cs-CZ" dirty="0">
              <a:solidFill>
                <a:srgbClr val="00549F"/>
              </a:solidFill>
            </a:rPr>
            <a:t>, ale musí postupovat podle obecné úpravy správního řádu.</a:t>
          </a:r>
        </a:p>
      </dgm:t>
    </dgm:pt>
    <dgm:pt modelId="{CFF15AC7-D5B5-4CD2-9501-D07F54CBEE1C}" type="parTrans" cxnId="{F378BCC8-8E6D-4112-993F-56926320C235}">
      <dgm:prSet/>
      <dgm:spPr/>
      <dgm:t>
        <a:bodyPr/>
        <a:lstStyle/>
        <a:p>
          <a:endParaRPr lang="cs-CZ"/>
        </a:p>
      </dgm:t>
    </dgm:pt>
    <dgm:pt modelId="{2767F4B4-933C-4E1B-9B55-63C81B26F16D}" type="sibTrans" cxnId="{F378BCC8-8E6D-4112-993F-56926320C235}">
      <dgm:prSet/>
      <dgm:spPr/>
      <dgm:t>
        <a:bodyPr/>
        <a:lstStyle/>
        <a:p>
          <a:endParaRPr lang="cs-CZ"/>
        </a:p>
      </dgm:t>
    </dgm:pt>
    <dgm:pt modelId="{D6C47A8D-783F-4A19-949F-3741B3538A51}">
      <dgm:prSet/>
      <dgm:spPr/>
      <dgm:t>
        <a:bodyPr/>
        <a:lstStyle/>
        <a:p>
          <a:pPr algn="just"/>
          <a:r>
            <a:rPr lang="cs-CZ" b="0" i="0" baseline="0" dirty="0">
              <a:solidFill>
                <a:srgbClr val="00549F"/>
              </a:solidFill>
            </a:rPr>
            <a:t>Odvolání proti situaci, kdy není uchazeč přijat z důvodu </a:t>
          </a:r>
          <a:r>
            <a:rPr lang="cs-CZ" b="1" i="0" baseline="0" dirty="0">
              <a:solidFill>
                <a:srgbClr val="00549F"/>
              </a:solidFill>
            </a:rPr>
            <a:t>naplnění kapacity </a:t>
          </a:r>
          <a:r>
            <a:rPr lang="cs-CZ" b="0" i="0" baseline="0" dirty="0">
              <a:solidFill>
                <a:srgbClr val="00549F"/>
              </a:solidFill>
            </a:rPr>
            <a:t>se stává v novém systému </a:t>
          </a:r>
          <a:r>
            <a:rPr lang="cs-CZ" b="1" i="0" baseline="0" dirty="0">
              <a:solidFill>
                <a:srgbClr val="00549F"/>
              </a:solidFill>
            </a:rPr>
            <a:t>bezpředmětným, </a:t>
          </a:r>
          <a:r>
            <a:rPr lang="cs-CZ" b="0" i="0" baseline="0" dirty="0">
              <a:solidFill>
                <a:srgbClr val="00549F"/>
              </a:solidFill>
            </a:rPr>
            <a:t>neboť všechna místa budou obsazena. </a:t>
          </a:r>
          <a:endParaRPr lang="cs-CZ" dirty="0">
            <a:solidFill>
              <a:srgbClr val="00549F"/>
            </a:solidFill>
          </a:endParaRPr>
        </a:p>
      </dgm:t>
    </dgm:pt>
    <dgm:pt modelId="{230850B8-F4C3-4DAE-ACE7-88EDBBFB710D}" type="parTrans" cxnId="{94EB75D1-915E-486C-91DC-A8CBC6553582}">
      <dgm:prSet/>
      <dgm:spPr/>
      <dgm:t>
        <a:bodyPr/>
        <a:lstStyle/>
        <a:p>
          <a:endParaRPr lang="cs-CZ"/>
        </a:p>
      </dgm:t>
    </dgm:pt>
    <dgm:pt modelId="{CF77520F-FBCC-4E4D-9883-03D8E1041BD3}" type="sibTrans" cxnId="{94EB75D1-915E-486C-91DC-A8CBC6553582}">
      <dgm:prSet/>
      <dgm:spPr/>
      <dgm:t>
        <a:bodyPr/>
        <a:lstStyle/>
        <a:p>
          <a:endParaRPr lang="cs-CZ"/>
        </a:p>
      </dgm:t>
    </dgm:pt>
    <dgm:pt modelId="{DFCAF556-810E-4965-ABE2-8EAD134F3937}">
      <dgm:prSet/>
      <dgm:spPr/>
      <dgm:t>
        <a:bodyPr/>
        <a:lstStyle/>
        <a:p>
          <a:pPr algn="just"/>
          <a:r>
            <a:rPr lang="cs-CZ" b="1" i="0" baseline="0" dirty="0">
              <a:solidFill>
                <a:srgbClr val="00549F"/>
              </a:solidFill>
            </a:rPr>
            <a:t>Místo uvolněné po zveřejnění seznamu přijatých a nepřijatých (na základě vzdání se práva na přijetí) již není možné zaplnit v daném kole jiným uchazečem. </a:t>
          </a:r>
          <a:r>
            <a:rPr lang="cs-CZ" b="1" i="0" u="sng" baseline="0" dirty="0" err="1">
              <a:solidFill>
                <a:srgbClr val="00549F"/>
              </a:solidFill>
            </a:rPr>
            <a:t>Autoremedurou</a:t>
          </a:r>
          <a:r>
            <a:rPr lang="cs-CZ" b="1" i="0" u="sng" baseline="0" dirty="0">
              <a:solidFill>
                <a:srgbClr val="00549F"/>
              </a:solidFill>
            </a:rPr>
            <a:t> nelze obcházet prioritizaci.</a:t>
          </a:r>
          <a:endParaRPr lang="cs-CZ" u="sng" dirty="0">
            <a:solidFill>
              <a:srgbClr val="00549F"/>
            </a:solidFill>
          </a:endParaRPr>
        </a:p>
      </dgm:t>
    </dgm:pt>
    <dgm:pt modelId="{BC32F350-B7DC-4468-9B43-68A7F69DD7D4}" type="parTrans" cxnId="{617264F0-C9B8-4ADA-8F19-CD44476F78A6}">
      <dgm:prSet/>
      <dgm:spPr/>
      <dgm:t>
        <a:bodyPr/>
        <a:lstStyle/>
        <a:p>
          <a:endParaRPr lang="cs-CZ"/>
        </a:p>
      </dgm:t>
    </dgm:pt>
    <dgm:pt modelId="{355DDB7F-126C-4D3A-8CB2-B87A8876AE5B}" type="sibTrans" cxnId="{617264F0-C9B8-4ADA-8F19-CD44476F78A6}">
      <dgm:prSet/>
      <dgm:spPr/>
      <dgm:t>
        <a:bodyPr/>
        <a:lstStyle/>
        <a:p>
          <a:endParaRPr lang="cs-CZ"/>
        </a:p>
      </dgm:t>
    </dgm:pt>
    <dgm:pt modelId="{7D7867E6-D595-4CD7-95DA-67ECAF5202D1}" type="pres">
      <dgm:prSet presAssocID="{80865A2D-DCDA-4FAF-BA66-CF44D0F07D7E}" presName="linear" presStyleCnt="0">
        <dgm:presLayoutVars>
          <dgm:animLvl val="lvl"/>
          <dgm:resizeHandles val="exact"/>
        </dgm:presLayoutVars>
      </dgm:prSet>
      <dgm:spPr/>
    </dgm:pt>
    <dgm:pt modelId="{EE11CCAA-7769-4421-B465-A9C94C7EB6C3}" type="pres">
      <dgm:prSet presAssocID="{A64BFDE1-A85D-416F-AE85-444B19EEA6D1}" presName="parentText" presStyleLbl="node1" presStyleIdx="0" presStyleCnt="1" custLinFactNeighborY="-5649">
        <dgm:presLayoutVars>
          <dgm:chMax val="0"/>
          <dgm:bulletEnabled val="1"/>
        </dgm:presLayoutVars>
      </dgm:prSet>
      <dgm:spPr/>
    </dgm:pt>
    <dgm:pt modelId="{5534A85E-060F-4A70-BB03-3A197D1981B1}" type="pres">
      <dgm:prSet presAssocID="{A64BFDE1-A85D-416F-AE85-444B19EEA6D1}" presName="childText" presStyleLbl="revTx" presStyleIdx="0" presStyleCnt="1" custScaleY="116141">
        <dgm:presLayoutVars>
          <dgm:bulletEnabled val="1"/>
        </dgm:presLayoutVars>
      </dgm:prSet>
      <dgm:spPr/>
    </dgm:pt>
  </dgm:ptLst>
  <dgm:cxnLst>
    <dgm:cxn modelId="{7B05141C-7AD0-44C2-B73D-7CBA7DB8DA6E}" type="presOf" srcId="{D6C47A8D-783F-4A19-949F-3741B3538A51}" destId="{5534A85E-060F-4A70-BB03-3A197D1981B1}" srcOrd="0" destOrd="1" presId="urn:microsoft.com/office/officeart/2005/8/layout/vList2"/>
    <dgm:cxn modelId="{A1A0EE92-77DA-4FCF-83A2-4A8ECCCC462D}" srcId="{80865A2D-DCDA-4FAF-BA66-CF44D0F07D7E}" destId="{A64BFDE1-A85D-416F-AE85-444B19EEA6D1}" srcOrd="0" destOrd="0" parTransId="{C1E0C328-D665-491A-B6FB-ADAB8EB95CC5}" sibTransId="{E1E5236B-5E42-4802-A5FF-53797683CB1A}"/>
    <dgm:cxn modelId="{D01D8894-1CA1-425E-B444-DCE468FF8DEF}" type="presOf" srcId="{A64BFDE1-A85D-416F-AE85-444B19EEA6D1}" destId="{EE11CCAA-7769-4421-B465-A9C94C7EB6C3}" srcOrd="0" destOrd="0" presId="urn:microsoft.com/office/officeart/2005/8/layout/vList2"/>
    <dgm:cxn modelId="{948B4F9F-1DB6-45C0-B842-750AA4A783CC}" type="presOf" srcId="{17CD5685-AC69-4660-8A85-A0589A6BE164}" destId="{5534A85E-060F-4A70-BB03-3A197D1981B1}" srcOrd="0" destOrd="0" presId="urn:microsoft.com/office/officeart/2005/8/layout/vList2"/>
    <dgm:cxn modelId="{2EEC7BA9-964C-46DD-AAE2-49484DF84F8E}" type="presOf" srcId="{80865A2D-DCDA-4FAF-BA66-CF44D0F07D7E}" destId="{7D7867E6-D595-4CD7-95DA-67ECAF5202D1}" srcOrd="0" destOrd="0" presId="urn:microsoft.com/office/officeart/2005/8/layout/vList2"/>
    <dgm:cxn modelId="{5E34B6BD-6386-4C94-A447-92B8438A9161}" type="presOf" srcId="{DFCAF556-810E-4965-ABE2-8EAD134F3937}" destId="{5534A85E-060F-4A70-BB03-3A197D1981B1}" srcOrd="0" destOrd="2" presId="urn:microsoft.com/office/officeart/2005/8/layout/vList2"/>
    <dgm:cxn modelId="{F378BCC8-8E6D-4112-993F-56926320C235}" srcId="{A64BFDE1-A85D-416F-AE85-444B19EEA6D1}" destId="{17CD5685-AC69-4660-8A85-A0589A6BE164}" srcOrd="0" destOrd="0" parTransId="{CFF15AC7-D5B5-4CD2-9501-D07F54CBEE1C}" sibTransId="{2767F4B4-933C-4E1B-9B55-63C81B26F16D}"/>
    <dgm:cxn modelId="{94EB75D1-915E-486C-91DC-A8CBC6553582}" srcId="{A64BFDE1-A85D-416F-AE85-444B19EEA6D1}" destId="{D6C47A8D-783F-4A19-949F-3741B3538A51}" srcOrd="1" destOrd="0" parTransId="{230850B8-F4C3-4DAE-ACE7-88EDBBFB710D}" sibTransId="{CF77520F-FBCC-4E4D-9883-03D8E1041BD3}"/>
    <dgm:cxn modelId="{617264F0-C9B8-4ADA-8F19-CD44476F78A6}" srcId="{A64BFDE1-A85D-416F-AE85-444B19EEA6D1}" destId="{DFCAF556-810E-4965-ABE2-8EAD134F3937}" srcOrd="2" destOrd="0" parTransId="{BC32F350-B7DC-4468-9B43-68A7F69DD7D4}" sibTransId="{355DDB7F-126C-4D3A-8CB2-B87A8876AE5B}"/>
    <dgm:cxn modelId="{58D882BA-D348-49AD-A93C-8349A0F909BC}" type="presParOf" srcId="{7D7867E6-D595-4CD7-95DA-67ECAF5202D1}" destId="{EE11CCAA-7769-4421-B465-A9C94C7EB6C3}" srcOrd="0" destOrd="0" presId="urn:microsoft.com/office/officeart/2005/8/layout/vList2"/>
    <dgm:cxn modelId="{C8C4C7A1-6FEF-46AB-98ED-655D92F9EAEF}" type="presParOf" srcId="{7D7867E6-D595-4CD7-95DA-67ECAF5202D1}" destId="{5534A85E-060F-4A70-BB03-3A197D1981B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A95B90-3402-40BB-B76C-1620520741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DE2A661-D30F-485E-8DD3-1F9B90E2DA25}">
      <dgm:prSet/>
      <dgm:spPr/>
      <dgm:t>
        <a:bodyPr/>
        <a:lstStyle/>
        <a:p>
          <a:pPr algn="ctr"/>
          <a:r>
            <a:rPr lang="cs-CZ" b="1" dirty="0"/>
            <a:t>Změny v přijímacím řízení 2026</a:t>
          </a:r>
          <a:endParaRPr lang="cs-CZ" dirty="0"/>
        </a:p>
      </dgm:t>
    </dgm:pt>
    <dgm:pt modelId="{2F964EE2-BEFF-45D5-96C6-17576F1A8281}" type="parTrans" cxnId="{0A59E0E0-C791-4781-A196-A0DFCF1024AA}">
      <dgm:prSet/>
      <dgm:spPr/>
      <dgm:t>
        <a:bodyPr/>
        <a:lstStyle/>
        <a:p>
          <a:endParaRPr lang="cs-CZ"/>
        </a:p>
      </dgm:t>
    </dgm:pt>
    <dgm:pt modelId="{0E11526E-F57E-4D8C-B65E-F00B2832BE9C}" type="sibTrans" cxnId="{0A59E0E0-C791-4781-A196-A0DFCF1024AA}">
      <dgm:prSet/>
      <dgm:spPr/>
      <dgm:t>
        <a:bodyPr/>
        <a:lstStyle/>
        <a:p>
          <a:endParaRPr lang="cs-CZ"/>
        </a:p>
      </dgm:t>
    </dgm:pt>
    <dgm:pt modelId="{E11ADF4C-FE55-4770-B86B-8CD00FA4BDD5}">
      <dgm:prSet/>
      <dgm:spPr/>
      <dgm:t>
        <a:bodyPr/>
        <a:lstStyle/>
        <a:p>
          <a:r>
            <a:rPr lang="cs-CZ" b="1" dirty="0">
              <a:solidFill>
                <a:srgbClr val="00549F"/>
              </a:solidFill>
            </a:rPr>
            <a:t>způsoby podání přihlášky (pouze dva)</a:t>
          </a:r>
          <a:endParaRPr lang="cs-CZ" dirty="0">
            <a:solidFill>
              <a:srgbClr val="00549F"/>
            </a:solidFill>
          </a:endParaRPr>
        </a:p>
      </dgm:t>
    </dgm:pt>
    <dgm:pt modelId="{E758AA35-592B-4069-9B94-3D59805DF435}" type="parTrans" cxnId="{AC89C128-2159-4706-9EB7-55180A8EA8F9}">
      <dgm:prSet/>
      <dgm:spPr/>
      <dgm:t>
        <a:bodyPr/>
        <a:lstStyle/>
        <a:p>
          <a:endParaRPr lang="cs-CZ"/>
        </a:p>
      </dgm:t>
    </dgm:pt>
    <dgm:pt modelId="{5BBCA841-CF54-4F4D-9FB0-F06CC24606A7}" type="sibTrans" cxnId="{AC89C128-2159-4706-9EB7-55180A8EA8F9}">
      <dgm:prSet/>
      <dgm:spPr/>
      <dgm:t>
        <a:bodyPr/>
        <a:lstStyle/>
        <a:p>
          <a:endParaRPr lang="cs-CZ"/>
        </a:p>
      </dgm:t>
    </dgm:pt>
    <dgm:pt modelId="{C9535383-1A42-45D6-8056-F5683D0F6BF5}">
      <dgm:prSet/>
      <dgm:spPr/>
      <dgm:t>
        <a:bodyPr/>
        <a:lstStyle/>
        <a:p>
          <a:r>
            <a:rPr lang="cs-CZ" b="1" dirty="0">
              <a:solidFill>
                <a:srgbClr val="00549F"/>
              </a:solidFill>
            </a:rPr>
            <a:t>možnost nahlížení do spisu (kritéria)</a:t>
          </a:r>
          <a:endParaRPr lang="cs-CZ" dirty="0">
            <a:solidFill>
              <a:srgbClr val="00549F"/>
            </a:solidFill>
          </a:endParaRPr>
        </a:p>
      </dgm:t>
    </dgm:pt>
    <dgm:pt modelId="{39AAF27E-EF24-4434-8D42-1C8AC531E449}" type="parTrans" cxnId="{807AFD7F-559D-4DA0-989B-2C6DE0F0A8D4}">
      <dgm:prSet/>
      <dgm:spPr/>
      <dgm:t>
        <a:bodyPr/>
        <a:lstStyle/>
        <a:p>
          <a:endParaRPr lang="cs-CZ"/>
        </a:p>
      </dgm:t>
    </dgm:pt>
    <dgm:pt modelId="{76C596D3-B74A-462E-AEC5-9D80B7BDF656}" type="sibTrans" cxnId="{807AFD7F-559D-4DA0-989B-2C6DE0F0A8D4}">
      <dgm:prSet/>
      <dgm:spPr/>
      <dgm:t>
        <a:bodyPr/>
        <a:lstStyle/>
        <a:p>
          <a:endParaRPr lang="cs-CZ"/>
        </a:p>
      </dgm:t>
    </dgm:pt>
    <dgm:pt modelId="{330A458E-F9FE-4044-83B5-A6D0FA93EBDE}">
      <dgm:prSet/>
      <dgm:spPr/>
      <dgm:t>
        <a:bodyPr/>
        <a:lstStyle/>
        <a:p>
          <a:r>
            <a:rPr lang="cs-CZ" b="1" dirty="0">
              <a:solidFill>
                <a:srgbClr val="00549F"/>
              </a:solidFill>
            </a:rPr>
            <a:t>zpětvzetí přihlášky</a:t>
          </a:r>
          <a:endParaRPr lang="cs-CZ" dirty="0">
            <a:solidFill>
              <a:srgbClr val="00549F"/>
            </a:solidFill>
          </a:endParaRPr>
        </a:p>
      </dgm:t>
    </dgm:pt>
    <dgm:pt modelId="{BC14080D-60D4-4A21-9EA2-F12F6BE653F5}" type="parTrans" cxnId="{69B6C246-E048-4707-8995-72092B8AA9F4}">
      <dgm:prSet/>
      <dgm:spPr/>
      <dgm:t>
        <a:bodyPr/>
        <a:lstStyle/>
        <a:p>
          <a:endParaRPr lang="cs-CZ"/>
        </a:p>
      </dgm:t>
    </dgm:pt>
    <dgm:pt modelId="{8B7CD0B5-DBFE-420F-97D6-4109792A6786}" type="sibTrans" cxnId="{69B6C246-E048-4707-8995-72092B8AA9F4}">
      <dgm:prSet/>
      <dgm:spPr/>
      <dgm:t>
        <a:bodyPr/>
        <a:lstStyle/>
        <a:p>
          <a:endParaRPr lang="cs-CZ"/>
        </a:p>
      </dgm:t>
    </dgm:pt>
    <dgm:pt modelId="{0B834F85-95DC-416D-8537-408257DE5E80}">
      <dgm:prSet/>
      <dgm:spPr/>
      <dgm:t>
        <a:bodyPr/>
        <a:lstStyle/>
        <a:p>
          <a:r>
            <a:rPr lang="cs-CZ" b="1" dirty="0">
              <a:solidFill>
                <a:srgbClr val="00549F"/>
              </a:solidFill>
            </a:rPr>
            <a:t>2. kolo JPZ, na maturitní obory bez JPZ</a:t>
          </a:r>
          <a:endParaRPr lang="cs-CZ" dirty="0">
            <a:solidFill>
              <a:srgbClr val="00549F"/>
            </a:solidFill>
          </a:endParaRPr>
        </a:p>
      </dgm:t>
    </dgm:pt>
    <dgm:pt modelId="{A28E69E0-5A94-4AFB-A65D-ACC5964D55BF}" type="parTrans" cxnId="{DE2341E1-6AFA-4ADF-90BC-666915D5F229}">
      <dgm:prSet/>
      <dgm:spPr/>
      <dgm:t>
        <a:bodyPr/>
        <a:lstStyle/>
        <a:p>
          <a:endParaRPr lang="cs-CZ"/>
        </a:p>
      </dgm:t>
    </dgm:pt>
    <dgm:pt modelId="{FC065759-5D85-4C05-904F-F9BDE22871C3}" type="sibTrans" cxnId="{DE2341E1-6AFA-4ADF-90BC-666915D5F229}">
      <dgm:prSet/>
      <dgm:spPr/>
      <dgm:t>
        <a:bodyPr/>
        <a:lstStyle/>
        <a:p>
          <a:endParaRPr lang="cs-CZ"/>
        </a:p>
      </dgm:t>
    </dgm:pt>
    <dgm:pt modelId="{C72A4505-8AC4-4ABE-BE0D-96BFC0C1FFBE}">
      <dgm:prSet/>
      <dgm:spPr/>
      <dgm:t>
        <a:bodyPr/>
        <a:lstStyle/>
        <a:p>
          <a:r>
            <a:rPr lang="cs-CZ" b="1" dirty="0">
              <a:solidFill>
                <a:srgbClr val="00549F"/>
              </a:solidFill>
            </a:rPr>
            <a:t>zdravotní způsobilost ze 3 měsíců na 1 rok</a:t>
          </a:r>
          <a:endParaRPr lang="cs-CZ" dirty="0">
            <a:solidFill>
              <a:srgbClr val="00549F"/>
            </a:solidFill>
          </a:endParaRPr>
        </a:p>
      </dgm:t>
    </dgm:pt>
    <dgm:pt modelId="{42F80B2C-B677-4117-966C-F9F09C471212}" type="parTrans" cxnId="{AD3E77C6-0CF4-4EC8-AAAD-732894B13EF9}">
      <dgm:prSet/>
      <dgm:spPr/>
      <dgm:t>
        <a:bodyPr/>
        <a:lstStyle/>
        <a:p>
          <a:endParaRPr lang="cs-CZ"/>
        </a:p>
      </dgm:t>
    </dgm:pt>
    <dgm:pt modelId="{F67F4B2B-1392-4DB8-99C6-7AE1DDF9778D}" type="sibTrans" cxnId="{AD3E77C6-0CF4-4EC8-AAAD-732894B13EF9}">
      <dgm:prSet/>
      <dgm:spPr/>
      <dgm:t>
        <a:bodyPr/>
        <a:lstStyle/>
        <a:p>
          <a:endParaRPr lang="cs-CZ"/>
        </a:p>
      </dgm:t>
    </dgm:pt>
    <dgm:pt modelId="{B14345D8-32F7-4227-B6B7-78176C998753}">
      <dgm:prSet/>
      <dgm:spPr/>
      <dgm:t>
        <a:bodyPr/>
        <a:lstStyle/>
        <a:p>
          <a:endParaRPr lang="cs-CZ" b="1" dirty="0">
            <a:solidFill>
              <a:srgbClr val="00549F"/>
            </a:solidFill>
          </a:endParaRPr>
        </a:p>
      </dgm:t>
    </dgm:pt>
    <dgm:pt modelId="{93D0D3D6-64BC-4EBF-ABFD-F79C012E635A}" type="parTrans" cxnId="{98DE62B4-EAD9-46A7-9CD1-A5561064DDF8}">
      <dgm:prSet/>
      <dgm:spPr/>
    </dgm:pt>
    <dgm:pt modelId="{6D30F4F0-6120-46CE-8BAD-0798F1093393}" type="sibTrans" cxnId="{98DE62B4-EAD9-46A7-9CD1-A5561064DDF8}">
      <dgm:prSet/>
      <dgm:spPr/>
    </dgm:pt>
    <dgm:pt modelId="{5E6F148F-133C-403E-8398-68605C2F38ED}">
      <dgm:prSet/>
      <dgm:spPr/>
      <dgm:t>
        <a:bodyPr/>
        <a:lstStyle/>
        <a:p>
          <a:r>
            <a:rPr lang="cs-CZ" b="1" dirty="0">
              <a:solidFill>
                <a:srgbClr val="00549F"/>
              </a:solidFill>
            </a:rPr>
            <a:t>§ 20 cizinci</a:t>
          </a:r>
        </a:p>
      </dgm:t>
    </dgm:pt>
    <dgm:pt modelId="{BFC5CAA6-EE05-4B92-BF50-858512FB56CF}" type="parTrans" cxnId="{C1F3A616-8A0E-467D-BCEB-24F7BB1469B4}">
      <dgm:prSet/>
      <dgm:spPr/>
    </dgm:pt>
    <dgm:pt modelId="{CB8D392C-CF1C-4FA2-88E7-79BDFF1BC391}" type="sibTrans" cxnId="{C1F3A616-8A0E-467D-BCEB-24F7BB1469B4}">
      <dgm:prSet/>
      <dgm:spPr/>
    </dgm:pt>
    <dgm:pt modelId="{CB1D92E7-FDFC-4060-9E24-1D075667F86B}" type="pres">
      <dgm:prSet presAssocID="{84A95B90-3402-40BB-B76C-16205207419C}" presName="linear" presStyleCnt="0">
        <dgm:presLayoutVars>
          <dgm:animLvl val="lvl"/>
          <dgm:resizeHandles val="exact"/>
        </dgm:presLayoutVars>
      </dgm:prSet>
      <dgm:spPr/>
    </dgm:pt>
    <dgm:pt modelId="{6FC22B6C-7743-4EAE-A7C3-65432E05856A}" type="pres">
      <dgm:prSet presAssocID="{CDE2A661-D30F-485E-8DD3-1F9B90E2DA2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77DF0F3-DA12-411E-9E4D-25A109D4B717}" type="pres">
      <dgm:prSet presAssocID="{CDE2A661-D30F-485E-8DD3-1F9B90E2DA25}" presName="childText" presStyleLbl="revTx" presStyleIdx="0" presStyleCnt="1" custScaleY="110056">
        <dgm:presLayoutVars>
          <dgm:bulletEnabled val="1"/>
        </dgm:presLayoutVars>
      </dgm:prSet>
      <dgm:spPr/>
    </dgm:pt>
  </dgm:ptLst>
  <dgm:cxnLst>
    <dgm:cxn modelId="{3B48070D-5ACD-4B49-BAB5-FD09228E24D4}" type="presOf" srcId="{0B834F85-95DC-416D-8537-408257DE5E80}" destId="{F77DF0F3-DA12-411E-9E4D-25A109D4B717}" srcOrd="0" destOrd="3" presId="urn:microsoft.com/office/officeart/2005/8/layout/vList2"/>
    <dgm:cxn modelId="{C1F3A616-8A0E-467D-BCEB-24F7BB1469B4}" srcId="{CDE2A661-D30F-485E-8DD3-1F9B90E2DA25}" destId="{5E6F148F-133C-403E-8398-68605C2F38ED}" srcOrd="5" destOrd="0" parTransId="{BFC5CAA6-EE05-4B92-BF50-858512FB56CF}" sibTransId="{CB8D392C-CF1C-4FA2-88E7-79BDFF1BC391}"/>
    <dgm:cxn modelId="{AC89C128-2159-4706-9EB7-55180A8EA8F9}" srcId="{CDE2A661-D30F-485E-8DD3-1F9B90E2DA25}" destId="{E11ADF4C-FE55-4770-B86B-8CD00FA4BDD5}" srcOrd="0" destOrd="0" parTransId="{E758AA35-592B-4069-9B94-3D59805DF435}" sibTransId="{5BBCA841-CF54-4F4D-9FB0-F06CC24606A7}"/>
    <dgm:cxn modelId="{1BB9622F-4EE1-4FFD-8BD4-11DFBD4E4B2C}" type="presOf" srcId="{CDE2A661-D30F-485E-8DD3-1F9B90E2DA25}" destId="{6FC22B6C-7743-4EAE-A7C3-65432E05856A}" srcOrd="0" destOrd="0" presId="urn:microsoft.com/office/officeart/2005/8/layout/vList2"/>
    <dgm:cxn modelId="{0276AD5F-02C5-4498-85DC-F0C243194358}" type="presOf" srcId="{C72A4505-8AC4-4ABE-BE0D-96BFC0C1FFBE}" destId="{F77DF0F3-DA12-411E-9E4D-25A109D4B717}" srcOrd="0" destOrd="4" presId="urn:microsoft.com/office/officeart/2005/8/layout/vList2"/>
    <dgm:cxn modelId="{69B6C246-E048-4707-8995-72092B8AA9F4}" srcId="{CDE2A661-D30F-485E-8DD3-1F9B90E2DA25}" destId="{330A458E-F9FE-4044-83B5-A6D0FA93EBDE}" srcOrd="2" destOrd="0" parTransId="{BC14080D-60D4-4A21-9EA2-F12F6BE653F5}" sibTransId="{8B7CD0B5-DBFE-420F-97D6-4109792A6786}"/>
    <dgm:cxn modelId="{CB60DD49-0B6B-4BA8-84CC-2985BC4EFFE0}" type="presOf" srcId="{E11ADF4C-FE55-4770-B86B-8CD00FA4BDD5}" destId="{F77DF0F3-DA12-411E-9E4D-25A109D4B717}" srcOrd="0" destOrd="0" presId="urn:microsoft.com/office/officeart/2005/8/layout/vList2"/>
    <dgm:cxn modelId="{B18BD14C-494E-4D32-AE44-D206805F0760}" type="presOf" srcId="{330A458E-F9FE-4044-83B5-A6D0FA93EBDE}" destId="{F77DF0F3-DA12-411E-9E4D-25A109D4B717}" srcOrd="0" destOrd="2" presId="urn:microsoft.com/office/officeart/2005/8/layout/vList2"/>
    <dgm:cxn modelId="{807AFD7F-559D-4DA0-989B-2C6DE0F0A8D4}" srcId="{CDE2A661-D30F-485E-8DD3-1F9B90E2DA25}" destId="{C9535383-1A42-45D6-8056-F5683D0F6BF5}" srcOrd="1" destOrd="0" parTransId="{39AAF27E-EF24-4434-8D42-1C8AC531E449}" sibTransId="{76C596D3-B74A-462E-AEC5-9D80B7BDF656}"/>
    <dgm:cxn modelId="{F4E2A9AF-5FFA-4288-B406-E87F1C97EDB1}" type="presOf" srcId="{C9535383-1A42-45D6-8056-F5683D0F6BF5}" destId="{F77DF0F3-DA12-411E-9E4D-25A109D4B717}" srcOrd="0" destOrd="1" presId="urn:microsoft.com/office/officeart/2005/8/layout/vList2"/>
    <dgm:cxn modelId="{FD7FCAB2-B782-425C-A6AB-003A3F3681D2}" type="presOf" srcId="{5E6F148F-133C-403E-8398-68605C2F38ED}" destId="{F77DF0F3-DA12-411E-9E4D-25A109D4B717}" srcOrd="0" destOrd="5" presId="urn:microsoft.com/office/officeart/2005/8/layout/vList2"/>
    <dgm:cxn modelId="{98DE62B4-EAD9-46A7-9CD1-A5561064DDF8}" srcId="{CDE2A661-D30F-485E-8DD3-1F9B90E2DA25}" destId="{B14345D8-32F7-4227-B6B7-78176C998753}" srcOrd="6" destOrd="0" parTransId="{93D0D3D6-64BC-4EBF-ABFD-F79C012E635A}" sibTransId="{6D30F4F0-6120-46CE-8BAD-0798F1093393}"/>
    <dgm:cxn modelId="{AD3E77C6-0CF4-4EC8-AAAD-732894B13EF9}" srcId="{CDE2A661-D30F-485E-8DD3-1F9B90E2DA25}" destId="{C72A4505-8AC4-4ABE-BE0D-96BFC0C1FFBE}" srcOrd="4" destOrd="0" parTransId="{42F80B2C-B677-4117-966C-F9F09C471212}" sibTransId="{F67F4B2B-1392-4DB8-99C6-7AE1DDF9778D}"/>
    <dgm:cxn modelId="{48F792CA-AC87-4DF5-815A-A8435671EA32}" type="presOf" srcId="{B14345D8-32F7-4227-B6B7-78176C998753}" destId="{F77DF0F3-DA12-411E-9E4D-25A109D4B717}" srcOrd="0" destOrd="6" presId="urn:microsoft.com/office/officeart/2005/8/layout/vList2"/>
    <dgm:cxn modelId="{0A59E0E0-C791-4781-A196-A0DFCF1024AA}" srcId="{84A95B90-3402-40BB-B76C-16205207419C}" destId="{CDE2A661-D30F-485E-8DD3-1F9B90E2DA25}" srcOrd="0" destOrd="0" parTransId="{2F964EE2-BEFF-45D5-96C6-17576F1A8281}" sibTransId="{0E11526E-F57E-4D8C-B65E-F00B2832BE9C}"/>
    <dgm:cxn modelId="{DE2341E1-6AFA-4ADF-90BC-666915D5F229}" srcId="{CDE2A661-D30F-485E-8DD3-1F9B90E2DA25}" destId="{0B834F85-95DC-416D-8537-408257DE5E80}" srcOrd="3" destOrd="0" parTransId="{A28E69E0-5A94-4AFB-A65D-ACC5964D55BF}" sibTransId="{FC065759-5D85-4C05-904F-F9BDE22871C3}"/>
    <dgm:cxn modelId="{3BB620E2-7AF0-4F7A-82E3-DBB8D7D326E8}" type="presOf" srcId="{84A95B90-3402-40BB-B76C-16205207419C}" destId="{CB1D92E7-FDFC-4060-9E24-1D075667F86B}" srcOrd="0" destOrd="0" presId="urn:microsoft.com/office/officeart/2005/8/layout/vList2"/>
    <dgm:cxn modelId="{B97C80E6-8CCC-4F0B-8646-8EC90FC60FC4}" type="presParOf" srcId="{CB1D92E7-FDFC-4060-9E24-1D075667F86B}" destId="{6FC22B6C-7743-4EAE-A7C3-65432E05856A}" srcOrd="0" destOrd="0" presId="urn:microsoft.com/office/officeart/2005/8/layout/vList2"/>
    <dgm:cxn modelId="{C9313BE6-C907-494D-84AA-036FB7E03D42}" type="presParOf" srcId="{CB1D92E7-FDFC-4060-9E24-1D075667F86B}" destId="{F77DF0F3-DA12-411E-9E4D-25A109D4B7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36A8DD-B50C-4ABD-8A15-006D1B30C1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3057328-A98B-4167-913E-D85F6D1C842D}">
      <dgm:prSet/>
      <dgm:spPr/>
      <dgm:t>
        <a:bodyPr/>
        <a:lstStyle/>
        <a:p>
          <a:pPr algn="just"/>
          <a:r>
            <a:rPr lang="cs-CZ" b="1" i="0" dirty="0"/>
            <a:t>JPZ</a:t>
          </a:r>
          <a:r>
            <a:rPr lang="cs-CZ" b="0" i="0" dirty="0"/>
            <a:t> je </a:t>
          </a:r>
          <a:r>
            <a:rPr lang="cs-CZ" b="1" i="0" dirty="0"/>
            <a:t>povinnou součástí prvního kola přijímacího řízení do všech </a:t>
          </a:r>
          <a:r>
            <a:rPr lang="cs-CZ" dirty="0"/>
            <a:t>oborů vzdělání s </a:t>
          </a:r>
          <a:r>
            <a:rPr lang="cs-CZ" b="1" dirty="0"/>
            <a:t>maturitní zkouškou </a:t>
          </a:r>
          <a:r>
            <a:rPr lang="cs-CZ" dirty="0"/>
            <a:t>(kromě oborů vzdělání s talentovou zkouškou stanovenou v RVP, ovšem </a:t>
          </a:r>
          <a:r>
            <a:rPr lang="cs-CZ" b="1" dirty="0"/>
            <a:t>včetně oborů vzdělání Gymnázium se sportovní přípravou</a:t>
          </a:r>
          <a:r>
            <a:rPr lang="cs-CZ" dirty="0"/>
            <a:t>, a kromě přijímání do zkráceného studia). </a:t>
          </a:r>
        </a:p>
      </dgm:t>
    </dgm:pt>
    <dgm:pt modelId="{007ED91E-A975-4323-BD2B-46F2FB474BA3}" type="parTrans" cxnId="{663BE66B-A19D-42EA-8718-C2A74EB3D664}">
      <dgm:prSet/>
      <dgm:spPr/>
      <dgm:t>
        <a:bodyPr/>
        <a:lstStyle/>
        <a:p>
          <a:endParaRPr lang="cs-CZ"/>
        </a:p>
      </dgm:t>
    </dgm:pt>
    <dgm:pt modelId="{3B239EDE-7FDC-40F8-A4B8-A224A09C2937}" type="sibTrans" cxnId="{663BE66B-A19D-42EA-8718-C2A74EB3D664}">
      <dgm:prSet/>
      <dgm:spPr/>
      <dgm:t>
        <a:bodyPr/>
        <a:lstStyle/>
        <a:p>
          <a:endParaRPr lang="cs-CZ"/>
        </a:p>
      </dgm:t>
    </dgm:pt>
    <dgm:pt modelId="{05667D52-FBE0-41FD-862C-A0155EA2BCF3}" type="pres">
      <dgm:prSet presAssocID="{AC36A8DD-B50C-4ABD-8A15-006D1B30C152}" presName="linear" presStyleCnt="0">
        <dgm:presLayoutVars>
          <dgm:animLvl val="lvl"/>
          <dgm:resizeHandles val="exact"/>
        </dgm:presLayoutVars>
      </dgm:prSet>
      <dgm:spPr/>
    </dgm:pt>
    <dgm:pt modelId="{E8BA7335-DFBE-4975-A421-0150383DCD13}" type="pres">
      <dgm:prSet presAssocID="{B3057328-A98B-4167-913E-D85F6D1C842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1BAD30F-4A70-4559-8620-5ADD63899A6B}" type="presOf" srcId="{B3057328-A98B-4167-913E-D85F6D1C842D}" destId="{E8BA7335-DFBE-4975-A421-0150383DCD13}" srcOrd="0" destOrd="0" presId="urn:microsoft.com/office/officeart/2005/8/layout/vList2"/>
    <dgm:cxn modelId="{60D8F722-0CFC-4B48-82C7-0D2C98F63940}" type="presOf" srcId="{AC36A8DD-B50C-4ABD-8A15-006D1B30C152}" destId="{05667D52-FBE0-41FD-862C-A0155EA2BCF3}" srcOrd="0" destOrd="0" presId="urn:microsoft.com/office/officeart/2005/8/layout/vList2"/>
    <dgm:cxn modelId="{663BE66B-A19D-42EA-8718-C2A74EB3D664}" srcId="{AC36A8DD-B50C-4ABD-8A15-006D1B30C152}" destId="{B3057328-A98B-4167-913E-D85F6D1C842D}" srcOrd="0" destOrd="0" parTransId="{007ED91E-A975-4323-BD2B-46F2FB474BA3}" sibTransId="{3B239EDE-7FDC-40F8-A4B8-A224A09C2937}"/>
    <dgm:cxn modelId="{0D848D54-37B3-448C-AAF5-DF81366B8469}" type="presParOf" srcId="{05667D52-FBE0-41FD-862C-A0155EA2BCF3}" destId="{E8BA7335-DFBE-4975-A421-0150383DCD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A95B90-3402-40BB-B76C-1620520741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DE2A661-D30F-485E-8DD3-1F9B90E2DA25}">
      <dgm:prSet custT="1"/>
      <dgm:spPr/>
      <dgm:t>
        <a:bodyPr/>
        <a:lstStyle/>
        <a:p>
          <a:pPr algn="ctr"/>
          <a:r>
            <a:rPr lang="cs-CZ" sz="2400" b="1" u="sng" dirty="0">
              <a:effectLst/>
              <a:ea typeface="Aptos" panose="020B0004020202020204" pitchFamily="34" charset="0"/>
              <a:cs typeface="Times New Roman" panose="02020603050405020304" pitchFamily="18" charset="0"/>
            </a:rPr>
            <a:t>Ředitel SŠ do systému vloží od 15. do 31. ledna 2026</a:t>
          </a:r>
          <a:endParaRPr lang="cs-CZ" sz="2400" u="sng" dirty="0"/>
        </a:p>
      </dgm:t>
    </dgm:pt>
    <dgm:pt modelId="{2F964EE2-BEFF-45D5-96C6-17576F1A8281}" type="parTrans" cxnId="{0A59E0E0-C791-4781-A196-A0DFCF1024AA}">
      <dgm:prSet/>
      <dgm:spPr/>
      <dgm:t>
        <a:bodyPr/>
        <a:lstStyle/>
        <a:p>
          <a:endParaRPr lang="cs-CZ"/>
        </a:p>
      </dgm:t>
    </dgm:pt>
    <dgm:pt modelId="{0E11526E-F57E-4D8C-B65E-F00B2832BE9C}" type="sibTrans" cxnId="{0A59E0E0-C791-4781-A196-A0DFCF1024AA}">
      <dgm:prSet/>
      <dgm:spPr/>
      <dgm:t>
        <a:bodyPr/>
        <a:lstStyle/>
        <a:p>
          <a:endParaRPr lang="cs-CZ"/>
        </a:p>
      </dgm:t>
    </dgm:pt>
    <dgm:pt modelId="{E11ADF4C-FE55-4770-B86B-8CD00FA4BDD5}">
      <dgm:prSet/>
      <dgm:spPr/>
      <dgm:t>
        <a:bodyPr/>
        <a:lstStyle/>
        <a:p>
          <a:endParaRPr lang="cs-CZ" sz="1800" dirty="0">
            <a:solidFill>
              <a:srgbClr val="00549F"/>
            </a:solidFill>
          </a:endParaRPr>
        </a:p>
      </dgm:t>
    </dgm:pt>
    <dgm:pt modelId="{E758AA35-592B-4069-9B94-3D59805DF435}" type="parTrans" cxnId="{AC89C128-2159-4706-9EB7-55180A8EA8F9}">
      <dgm:prSet/>
      <dgm:spPr/>
      <dgm:t>
        <a:bodyPr/>
        <a:lstStyle/>
        <a:p>
          <a:endParaRPr lang="cs-CZ"/>
        </a:p>
      </dgm:t>
    </dgm:pt>
    <dgm:pt modelId="{5BBCA841-CF54-4F4D-9FB0-F06CC24606A7}" type="sibTrans" cxnId="{AC89C128-2159-4706-9EB7-55180A8EA8F9}">
      <dgm:prSet/>
      <dgm:spPr/>
      <dgm:t>
        <a:bodyPr/>
        <a:lstStyle/>
        <a:p>
          <a:endParaRPr lang="cs-CZ"/>
        </a:p>
      </dgm:t>
    </dgm:pt>
    <dgm:pt modelId="{B14345D8-32F7-4227-B6B7-78176C998753}">
      <dgm:prSet/>
      <dgm:spPr/>
      <dgm:t>
        <a:bodyPr/>
        <a:lstStyle/>
        <a:p>
          <a:endParaRPr lang="cs-CZ" sz="1800" b="1" dirty="0">
            <a:solidFill>
              <a:srgbClr val="00549F"/>
            </a:solidFill>
          </a:endParaRPr>
        </a:p>
      </dgm:t>
    </dgm:pt>
    <dgm:pt modelId="{93D0D3D6-64BC-4EBF-ABFD-F79C012E635A}" type="parTrans" cxnId="{98DE62B4-EAD9-46A7-9CD1-A5561064DDF8}">
      <dgm:prSet/>
      <dgm:spPr/>
      <dgm:t>
        <a:bodyPr/>
        <a:lstStyle/>
        <a:p>
          <a:endParaRPr lang="cs-CZ"/>
        </a:p>
      </dgm:t>
    </dgm:pt>
    <dgm:pt modelId="{6D30F4F0-6120-46CE-8BAD-0798F1093393}" type="sibTrans" cxnId="{98DE62B4-EAD9-46A7-9CD1-A5561064DDF8}">
      <dgm:prSet/>
      <dgm:spPr/>
      <dgm:t>
        <a:bodyPr/>
        <a:lstStyle/>
        <a:p>
          <a:endParaRPr lang="cs-CZ"/>
        </a:p>
      </dgm:t>
    </dgm:pt>
    <dgm:pt modelId="{B2305385-A13C-4188-AAB1-C7DAA6B1304A}">
      <dgm:prSet custT="1"/>
      <dgm:spPr/>
      <dgm:t>
        <a:bodyPr/>
        <a:lstStyle/>
        <a:p>
          <a:r>
            <a:rPr lang="cs-CZ" sz="2400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maximální počet uchazečů pro JPZ – </a:t>
          </a:r>
          <a:r>
            <a:rPr lang="cs-CZ" sz="2400" b="1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počet učeben </a:t>
          </a:r>
          <a:r>
            <a:rPr lang="cs-CZ" sz="2400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s 15-17 místy / počet menších učeben (pouze o orientační </a:t>
          </a:r>
          <a:r>
            <a:rPr lang="cs-CZ" sz="2400" dirty="0">
              <a:solidFill>
                <a:srgbClr val="00549F"/>
              </a:solidFill>
              <a:ea typeface="Aptos" panose="020B0004020202020204" pitchFamily="34" charset="0"/>
              <a:cs typeface="Times New Roman" panose="02020603050405020304" pitchFamily="18" charset="0"/>
            </a:rPr>
            <a:t>kapacitní </a:t>
          </a:r>
          <a:r>
            <a:rPr lang="cs-CZ" sz="2400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údaj)</a:t>
          </a:r>
          <a:endParaRPr lang="cs-CZ" sz="2400" b="1" dirty="0">
            <a:solidFill>
              <a:srgbClr val="00549F"/>
            </a:solidFill>
            <a:effectLst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674E177E-4A0B-4393-84A8-641AE5C0C9AA}" type="parTrans" cxnId="{6443A560-6918-4AEE-BC17-1D4FF1560CCC}">
      <dgm:prSet/>
      <dgm:spPr/>
      <dgm:t>
        <a:bodyPr/>
        <a:lstStyle/>
        <a:p>
          <a:endParaRPr lang="cs-CZ"/>
        </a:p>
      </dgm:t>
    </dgm:pt>
    <dgm:pt modelId="{86DE6A59-1273-4196-A8FC-CB61D58BCE1F}" type="sibTrans" cxnId="{6443A560-6918-4AEE-BC17-1D4FF1560CCC}">
      <dgm:prSet/>
      <dgm:spPr/>
      <dgm:t>
        <a:bodyPr/>
        <a:lstStyle/>
        <a:p>
          <a:endParaRPr lang="cs-CZ"/>
        </a:p>
      </dgm:t>
    </dgm:pt>
    <dgm:pt modelId="{56F81072-9EC4-40FC-98C1-19487540182F}">
      <dgm:prSet custT="1"/>
      <dgm:spPr/>
      <dgm:t>
        <a:bodyPr/>
        <a:lstStyle/>
        <a:p>
          <a:r>
            <a:rPr lang="cs-CZ" sz="2400" b="1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definice povinných příloh k přihlášce</a:t>
          </a:r>
        </a:p>
      </dgm:t>
    </dgm:pt>
    <dgm:pt modelId="{F495135A-6C88-4FD9-BE19-2C319E3BF611}" type="parTrans" cxnId="{5C2EEF56-D15F-41CD-860D-FE99B4AE0561}">
      <dgm:prSet/>
      <dgm:spPr/>
      <dgm:t>
        <a:bodyPr/>
        <a:lstStyle/>
        <a:p>
          <a:endParaRPr lang="cs-CZ"/>
        </a:p>
      </dgm:t>
    </dgm:pt>
    <dgm:pt modelId="{157C03DF-F88F-482F-8E61-3FF03B0ED2DC}" type="sibTrans" cxnId="{5C2EEF56-D15F-41CD-860D-FE99B4AE0561}">
      <dgm:prSet/>
      <dgm:spPr/>
      <dgm:t>
        <a:bodyPr/>
        <a:lstStyle/>
        <a:p>
          <a:endParaRPr lang="cs-CZ"/>
        </a:p>
      </dgm:t>
    </dgm:pt>
    <dgm:pt modelId="{8EF25BDC-F05A-4329-8426-B078429A2CB1}">
      <dgm:prSet custT="1"/>
      <dgm:spPr/>
      <dgm:t>
        <a:bodyPr/>
        <a:lstStyle/>
        <a:p>
          <a:r>
            <a:rPr lang="cs-CZ" sz="2400" b="1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PDF s kritérii pro přijímací řízení</a:t>
          </a:r>
        </a:p>
      </dgm:t>
    </dgm:pt>
    <dgm:pt modelId="{25859146-3ED0-4BE9-A086-35AAD9C79914}" type="parTrans" cxnId="{AA38E7DA-799E-4EF5-AA15-691A68473630}">
      <dgm:prSet/>
      <dgm:spPr/>
      <dgm:t>
        <a:bodyPr/>
        <a:lstStyle/>
        <a:p>
          <a:endParaRPr lang="cs-CZ"/>
        </a:p>
      </dgm:t>
    </dgm:pt>
    <dgm:pt modelId="{581E248B-D1D4-4FF1-8F1F-269CB1E3833A}" type="sibTrans" cxnId="{AA38E7DA-799E-4EF5-AA15-691A68473630}">
      <dgm:prSet/>
      <dgm:spPr/>
      <dgm:t>
        <a:bodyPr/>
        <a:lstStyle/>
        <a:p>
          <a:endParaRPr lang="cs-CZ"/>
        </a:p>
      </dgm:t>
    </dgm:pt>
    <dgm:pt modelId="{9CBC1BC7-2A9A-4917-9642-40E21EBE6768}">
      <dgm:prSet custT="1"/>
      <dgm:spPr/>
      <dgm:t>
        <a:bodyPr/>
        <a:lstStyle/>
        <a:p>
          <a:r>
            <a:rPr lang="cs-CZ" altLang="cs-CZ" sz="2400" b="1" dirty="0">
              <a:solidFill>
                <a:srgbClr val="00549F"/>
              </a:solidFill>
            </a:rPr>
            <a:t>požadavky na zdravotní způsobilost</a:t>
          </a:r>
        </a:p>
      </dgm:t>
    </dgm:pt>
    <dgm:pt modelId="{B1DF238E-36A1-427E-810A-854335A234FD}" type="parTrans" cxnId="{27454EED-02C7-4EE7-86F6-8A5BCC22EDF1}">
      <dgm:prSet/>
      <dgm:spPr/>
      <dgm:t>
        <a:bodyPr/>
        <a:lstStyle/>
        <a:p>
          <a:endParaRPr lang="cs-CZ"/>
        </a:p>
      </dgm:t>
    </dgm:pt>
    <dgm:pt modelId="{2063CA20-EFDE-4FAE-AADB-D85E89B8FCB8}" type="sibTrans" cxnId="{27454EED-02C7-4EE7-86F6-8A5BCC22EDF1}">
      <dgm:prSet/>
      <dgm:spPr/>
      <dgm:t>
        <a:bodyPr/>
        <a:lstStyle/>
        <a:p>
          <a:endParaRPr lang="cs-CZ"/>
        </a:p>
      </dgm:t>
    </dgm:pt>
    <dgm:pt modelId="{ED9E3EA4-0645-4D99-9B06-930F0E8BC8D7}">
      <dgm:prSet/>
      <dgm:spPr/>
      <dgm:t>
        <a:bodyPr/>
        <a:lstStyle/>
        <a:p>
          <a:endParaRPr lang="cs-CZ" altLang="cs-CZ" sz="1800" b="1" dirty="0">
            <a:solidFill>
              <a:srgbClr val="00549F"/>
            </a:solidFill>
          </a:endParaRPr>
        </a:p>
      </dgm:t>
    </dgm:pt>
    <dgm:pt modelId="{429CF8A1-B1EC-4AAC-9865-68B19EE03CCD}" type="parTrans" cxnId="{00CBAEDA-91D8-4AFA-9F78-529DF1493794}">
      <dgm:prSet/>
      <dgm:spPr/>
      <dgm:t>
        <a:bodyPr/>
        <a:lstStyle/>
        <a:p>
          <a:endParaRPr lang="cs-CZ"/>
        </a:p>
      </dgm:t>
    </dgm:pt>
    <dgm:pt modelId="{4B281FE8-5322-48D9-A89E-98B721BE87A4}" type="sibTrans" cxnId="{00CBAEDA-91D8-4AFA-9F78-529DF1493794}">
      <dgm:prSet/>
      <dgm:spPr/>
      <dgm:t>
        <a:bodyPr/>
        <a:lstStyle/>
        <a:p>
          <a:endParaRPr lang="cs-CZ"/>
        </a:p>
      </dgm:t>
    </dgm:pt>
    <dgm:pt modelId="{49A51E91-00F4-4936-BCBF-97986F9AD573}">
      <dgm:prSet custT="1"/>
      <dgm:spPr/>
      <dgm:t>
        <a:bodyPr/>
        <a:lstStyle/>
        <a:p>
          <a:endParaRPr lang="cs-CZ" altLang="cs-CZ" sz="2400" b="1" dirty="0">
            <a:solidFill>
              <a:srgbClr val="00549F"/>
            </a:solidFill>
          </a:endParaRPr>
        </a:p>
      </dgm:t>
    </dgm:pt>
    <dgm:pt modelId="{9527182E-CF97-45C1-82A8-815B6A578589}" type="parTrans" cxnId="{682D7855-4782-4B46-97C8-F9CE0E4A1CA2}">
      <dgm:prSet/>
      <dgm:spPr/>
      <dgm:t>
        <a:bodyPr/>
        <a:lstStyle/>
        <a:p>
          <a:endParaRPr lang="cs-CZ"/>
        </a:p>
      </dgm:t>
    </dgm:pt>
    <dgm:pt modelId="{71E357E2-FCBC-4E82-92C4-99A0E3702460}" type="sibTrans" cxnId="{682D7855-4782-4B46-97C8-F9CE0E4A1CA2}">
      <dgm:prSet/>
      <dgm:spPr/>
      <dgm:t>
        <a:bodyPr/>
        <a:lstStyle/>
        <a:p>
          <a:endParaRPr lang="cs-CZ"/>
        </a:p>
      </dgm:t>
    </dgm:pt>
    <dgm:pt modelId="{467DF593-487A-4055-B223-DD34744EB70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400" b="1" dirty="0">
              <a:solidFill>
                <a:srgbClr val="00549F"/>
              </a:solidFill>
            </a:rPr>
            <a:t>termín pro nahlížení do spisu jako součást vypsaných kritérií - </a:t>
          </a:r>
          <a:r>
            <a:rPr lang="cs-CZ" sz="2400" b="0" dirty="0">
              <a:solidFill>
                <a:srgbClr val="00549F"/>
              </a:solidFill>
            </a:rPr>
            <a:t>ř</a:t>
          </a:r>
          <a:r>
            <a:rPr lang="cs-CZ" sz="2400" dirty="0">
              <a:solidFill>
                <a:srgbClr val="00549F"/>
              </a:solidFill>
            </a:rPr>
            <a:t>editel školy naplní povinnost vyzvat uchazeče k </a:t>
          </a:r>
          <a:r>
            <a:rPr lang="cs-CZ" sz="2400" b="1" dirty="0">
              <a:solidFill>
                <a:srgbClr val="00549F"/>
              </a:solidFill>
            </a:rPr>
            <a:t>seznámení se s podklady </a:t>
          </a:r>
          <a:r>
            <a:rPr lang="cs-CZ" sz="2400" dirty="0">
              <a:solidFill>
                <a:srgbClr val="00549F"/>
              </a:solidFill>
            </a:rPr>
            <a:t>pro vydání rozhodnutí tím, že uvede ve vyhlášení přijímacího řízení termín, kdy má účastník řízení možnost seznámit se s podklady rozhodnutí.</a:t>
          </a:r>
          <a:endParaRPr lang="cs-CZ" altLang="cs-CZ" sz="2400" b="1" dirty="0">
            <a:solidFill>
              <a:srgbClr val="00549F"/>
            </a:solidFill>
          </a:endParaRPr>
        </a:p>
      </dgm:t>
    </dgm:pt>
    <dgm:pt modelId="{46D7EF2A-FD52-4A83-B742-41D7DCB84FC5}" type="parTrans" cxnId="{438CF8A0-F118-4A89-AB11-0C8F5577D499}">
      <dgm:prSet/>
      <dgm:spPr/>
      <dgm:t>
        <a:bodyPr/>
        <a:lstStyle/>
        <a:p>
          <a:endParaRPr lang="cs-CZ"/>
        </a:p>
      </dgm:t>
    </dgm:pt>
    <dgm:pt modelId="{F0DFFF80-7FC8-4E84-9823-57326209B730}" type="sibTrans" cxnId="{438CF8A0-F118-4A89-AB11-0C8F5577D499}">
      <dgm:prSet/>
      <dgm:spPr/>
      <dgm:t>
        <a:bodyPr/>
        <a:lstStyle/>
        <a:p>
          <a:endParaRPr lang="cs-CZ"/>
        </a:p>
      </dgm:t>
    </dgm:pt>
    <dgm:pt modelId="{0894C60C-CBAD-49F4-B273-5337525A972F}">
      <dgm:prSet/>
      <dgm:spPr/>
      <dgm:t>
        <a:bodyPr/>
        <a:lstStyle/>
        <a:p>
          <a:r>
            <a:rPr lang="cs-CZ" sz="2400" b="1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počet míst vypsaných do 1. kola</a:t>
          </a:r>
          <a:r>
            <a:rPr lang="cs-CZ" sz="2400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 dle vyhlášených kritérií (tento údaj nelze snížit, zvýšit lze do 7. 5. 2026)</a:t>
          </a:r>
          <a:endParaRPr lang="cs-CZ" sz="1800" dirty="0">
            <a:solidFill>
              <a:srgbClr val="00549F"/>
            </a:solidFill>
          </a:endParaRPr>
        </a:p>
      </dgm:t>
    </dgm:pt>
    <dgm:pt modelId="{C942CA70-6DA8-4273-9298-7AEEDBC842E6}" type="parTrans" cxnId="{742CDA9D-B519-4850-B797-5AD44494AA63}">
      <dgm:prSet/>
      <dgm:spPr/>
      <dgm:t>
        <a:bodyPr/>
        <a:lstStyle/>
        <a:p>
          <a:endParaRPr lang="cs-CZ"/>
        </a:p>
      </dgm:t>
    </dgm:pt>
    <dgm:pt modelId="{46EDCE12-609C-4BD0-A8C7-8F93B89ED9E1}" type="sibTrans" cxnId="{742CDA9D-B519-4850-B797-5AD44494AA63}">
      <dgm:prSet/>
      <dgm:spPr/>
      <dgm:t>
        <a:bodyPr/>
        <a:lstStyle/>
        <a:p>
          <a:endParaRPr lang="cs-CZ"/>
        </a:p>
      </dgm:t>
    </dgm:pt>
    <dgm:pt modelId="{CB1D92E7-FDFC-4060-9E24-1D075667F86B}" type="pres">
      <dgm:prSet presAssocID="{84A95B90-3402-40BB-B76C-16205207419C}" presName="linear" presStyleCnt="0">
        <dgm:presLayoutVars>
          <dgm:animLvl val="lvl"/>
          <dgm:resizeHandles val="exact"/>
        </dgm:presLayoutVars>
      </dgm:prSet>
      <dgm:spPr/>
    </dgm:pt>
    <dgm:pt modelId="{6FC22B6C-7743-4EAE-A7C3-65432E05856A}" type="pres">
      <dgm:prSet presAssocID="{CDE2A661-D30F-485E-8DD3-1F9B90E2DA25}" presName="parentText" presStyleLbl="node1" presStyleIdx="0" presStyleCnt="1" custFlipVert="0" custScaleY="256803" custLinFactNeighborY="-141">
        <dgm:presLayoutVars>
          <dgm:chMax val="0"/>
          <dgm:bulletEnabled val="1"/>
        </dgm:presLayoutVars>
      </dgm:prSet>
      <dgm:spPr/>
    </dgm:pt>
    <dgm:pt modelId="{F77DF0F3-DA12-411E-9E4D-25A109D4B717}" type="pres">
      <dgm:prSet presAssocID="{CDE2A661-D30F-485E-8DD3-1F9B90E2DA25}" presName="childText" presStyleLbl="revTx" presStyleIdx="0" presStyleCnt="1" custScaleY="152301">
        <dgm:presLayoutVars>
          <dgm:bulletEnabled val="1"/>
        </dgm:presLayoutVars>
      </dgm:prSet>
      <dgm:spPr/>
    </dgm:pt>
  </dgm:ptLst>
  <dgm:cxnLst>
    <dgm:cxn modelId="{AC89C128-2159-4706-9EB7-55180A8EA8F9}" srcId="{CDE2A661-D30F-485E-8DD3-1F9B90E2DA25}" destId="{E11ADF4C-FE55-4770-B86B-8CD00FA4BDD5}" srcOrd="0" destOrd="0" parTransId="{E758AA35-592B-4069-9B94-3D59805DF435}" sibTransId="{5BBCA841-CF54-4F4D-9FB0-F06CC24606A7}"/>
    <dgm:cxn modelId="{1BB9622F-4EE1-4FFD-8BD4-11DFBD4E4B2C}" type="presOf" srcId="{CDE2A661-D30F-485E-8DD3-1F9B90E2DA25}" destId="{6FC22B6C-7743-4EAE-A7C3-65432E05856A}" srcOrd="0" destOrd="0" presId="urn:microsoft.com/office/officeart/2005/8/layout/vList2"/>
    <dgm:cxn modelId="{6443A560-6918-4AEE-BC17-1D4FF1560CCC}" srcId="{CDE2A661-D30F-485E-8DD3-1F9B90E2DA25}" destId="{B2305385-A13C-4188-AAB1-C7DAA6B1304A}" srcOrd="2" destOrd="0" parTransId="{674E177E-4A0B-4393-84A8-641AE5C0C9AA}" sibTransId="{86DE6A59-1273-4196-A8FC-CB61D58BCE1F}"/>
    <dgm:cxn modelId="{6475F242-824E-4813-8F12-43A928248DD6}" type="presOf" srcId="{9CBC1BC7-2A9A-4917-9642-40E21EBE6768}" destId="{F77DF0F3-DA12-411E-9E4D-25A109D4B717}" srcOrd="0" destOrd="5" presId="urn:microsoft.com/office/officeart/2005/8/layout/vList2"/>
    <dgm:cxn modelId="{D9AE8566-1DB2-450F-94F8-266CD56DACC2}" type="presOf" srcId="{B2305385-A13C-4188-AAB1-C7DAA6B1304A}" destId="{F77DF0F3-DA12-411E-9E4D-25A109D4B717}" srcOrd="0" destOrd="2" presId="urn:microsoft.com/office/officeart/2005/8/layout/vList2"/>
    <dgm:cxn modelId="{CB60DD49-0B6B-4BA8-84CC-2985BC4EFFE0}" type="presOf" srcId="{E11ADF4C-FE55-4770-B86B-8CD00FA4BDD5}" destId="{F77DF0F3-DA12-411E-9E4D-25A109D4B717}" srcOrd="0" destOrd="0" presId="urn:microsoft.com/office/officeart/2005/8/layout/vList2"/>
    <dgm:cxn modelId="{02E3ED6A-A64C-4C6F-BCEA-BC13C396C3FD}" type="presOf" srcId="{ED9E3EA4-0645-4D99-9B06-930F0E8BC8D7}" destId="{F77DF0F3-DA12-411E-9E4D-25A109D4B717}" srcOrd="0" destOrd="8" presId="urn:microsoft.com/office/officeart/2005/8/layout/vList2"/>
    <dgm:cxn modelId="{682D7855-4782-4B46-97C8-F9CE0E4A1CA2}" srcId="{CDE2A661-D30F-485E-8DD3-1F9B90E2DA25}" destId="{49A51E91-00F4-4936-BCBF-97986F9AD573}" srcOrd="7" destOrd="0" parTransId="{9527182E-CF97-45C1-82A8-815B6A578589}" sibTransId="{71E357E2-FCBC-4E82-92C4-99A0E3702460}"/>
    <dgm:cxn modelId="{AC871776-F5A6-4F03-A92C-BB8FDDD7003D}" type="presOf" srcId="{467DF593-487A-4055-B223-DD34744EB706}" destId="{F77DF0F3-DA12-411E-9E4D-25A109D4B717}" srcOrd="0" destOrd="6" presId="urn:microsoft.com/office/officeart/2005/8/layout/vList2"/>
    <dgm:cxn modelId="{5C2EEF56-D15F-41CD-860D-FE99B4AE0561}" srcId="{CDE2A661-D30F-485E-8DD3-1F9B90E2DA25}" destId="{56F81072-9EC4-40FC-98C1-19487540182F}" srcOrd="3" destOrd="0" parTransId="{F495135A-6C88-4FD9-BE19-2C319E3BF611}" sibTransId="{157C03DF-F88F-482F-8E61-3FF03B0ED2DC}"/>
    <dgm:cxn modelId="{DE2CCD90-CF87-4258-B4D1-975012CAD158}" type="presOf" srcId="{49A51E91-00F4-4936-BCBF-97986F9AD573}" destId="{F77DF0F3-DA12-411E-9E4D-25A109D4B717}" srcOrd="0" destOrd="7" presId="urn:microsoft.com/office/officeart/2005/8/layout/vList2"/>
    <dgm:cxn modelId="{742CDA9D-B519-4850-B797-5AD44494AA63}" srcId="{CDE2A661-D30F-485E-8DD3-1F9B90E2DA25}" destId="{0894C60C-CBAD-49F4-B273-5337525A972F}" srcOrd="1" destOrd="0" parTransId="{C942CA70-6DA8-4273-9298-7AEEDBC842E6}" sibTransId="{46EDCE12-609C-4BD0-A8C7-8F93B89ED9E1}"/>
    <dgm:cxn modelId="{438CF8A0-F118-4A89-AB11-0C8F5577D499}" srcId="{CDE2A661-D30F-485E-8DD3-1F9B90E2DA25}" destId="{467DF593-487A-4055-B223-DD34744EB706}" srcOrd="6" destOrd="0" parTransId="{46D7EF2A-FD52-4A83-B742-41D7DCB84FC5}" sibTransId="{F0DFFF80-7FC8-4E84-9823-57326209B730}"/>
    <dgm:cxn modelId="{98DE62B4-EAD9-46A7-9CD1-A5561064DDF8}" srcId="{CDE2A661-D30F-485E-8DD3-1F9B90E2DA25}" destId="{B14345D8-32F7-4227-B6B7-78176C998753}" srcOrd="9" destOrd="0" parTransId="{93D0D3D6-64BC-4EBF-ABFD-F79C012E635A}" sibTransId="{6D30F4F0-6120-46CE-8BAD-0798F1093393}"/>
    <dgm:cxn modelId="{404100C5-47D7-4146-A000-1E1ACBB23D4A}" type="presOf" srcId="{8EF25BDC-F05A-4329-8426-B078429A2CB1}" destId="{F77DF0F3-DA12-411E-9E4D-25A109D4B717}" srcOrd="0" destOrd="4" presId="urn:microsoft.com/office/officeart/2005/8/layout/vList2"/>
    <dgm:cxn modelId="{48F792CA-AC87-4DF5-815A-A8435671EA32}" type="presOf" srcId="{B14345D8-32F7-4227-B6B7-78176C998753}" destId="{F77DF0F3-DA12-411E-9E4D-25A109D4B717}" srcOrd="0" destOrd="9" presId="urn:microsoft.com/office/officeart/2005/8/layout/vList2"/>
    <dgm:cxn modelId="{0C121BD6-97A6-4A53-AD37-CA54E9B6A94D}" type="presOf" srcId="{0894C60C-CBAD-49F4-B273-5337525A972F}" destId="{F77DF0F3-DA12-411E-9E4D-25A109D4B717}" srcOrd="0" destOrd="1" presId="urn:microsoft.com/office/officeart/2005/8/layout/vList2"/>
    <dgm:cxn modelId="{00CBAEDA-91D8-4AFA-9F78-529DF1493794}" srcId="{CDE2A661-D30F-485E-8DD3-1F9B90E2DA25}" destId="{ED9E3EA4-0645-4D99-9B06-930F0E8BC8D7}" srcOrd="8" destOrd="0" parTransId="{429CF8A1-B1EC-4AAC-9865-68B19EE03CCD}" sibTransId="{4B281FE8-5322-48D9-A89E-98B721BE87A4}"/>
    <dgm:cxn modelId="{AA38E7DA-799E-4EF5-AA15-691A68473630}" srcId="{CDE2A661-D30F-485E-8DD3-1F9B90E2DA25}" destId="{8EF25BDC-F05A-4329-8426-B078429A2CB1}" srcOrd="4" destOrd="0" parTransId="{25859146-3ED0-4BE9-A086-35AAD9C79914}" sibTransId="{581E248B-D1D4-4FF1-8F1F-269CB1E3833A}"/>
    <dgm:cxn modelId="{0A59E0E0-C791-4781-A196-A0DFCF1024AA}" srcId="{84A95B90-3402-40BB-B76C-16205207419C}" destId="{CDE2A661-D30F-485E-8DD3-1F9B90E2DA25}" srcOrd="0" destOrd="0" parTransId="{2F964EE2-BEFF-45D5-96C6-17576F1A8281}" sibTransId="{0E11526E-F57E-4D8C-B65E-F00B2832BE9C}"/>
    <dgm:cxn modelId="{AECD9EE1-BEDB-423E-8BF4-E86F5C3D556D}" type="presOf" srcId="{56F81072-9EC4-40FC-98C1-19487540182F}" destId="{F77DF0F3-DA12-411E-9E4D-25A109D4B717}" srcOrd="0" destOrd="3" presId="urn:microsoft.com/office/officeart/2005/8/layout/vList2"/>
    <dgm:cxn modelId="{3BB620E2-7AF0-4F7A-82E3-DBB8D7D326E8}" type="presOf" srcId="{84A95B90-3402-40BB-B76C-16205207419C}" destId="{CB1D92E7-FDFC-4060-9E24-1D075667F86B}" srcOrd="0" destOrd="0" presId="urn:microsoft.com/office/officeart/2005/8/layout/vList2"/>
    <dgm:cxn modelId="{27454EED-02C7-4EE7-86F6-8A5BCC22EDF1}" srcId="{CDE2A661-D30F-485E-8DD3-1F9B90E2DA25}" destId="{9CBC1BC7-2A9A-4917-9642-40E21EBE6768}" srcOrd="5" destOrd="0" parTransId="{B1DF238E-36A1-427E-810A-854335A234FD}" sibTransId="{2063CA20-EFDE-4FAE-AADB-D85E89B8FCB8}"/>
    <dgm:cxn modelId="{B97C80E6-8CCC-4F0B-8646-8EC90FC60FC4}" type="presParOf" srcId="{CB1D92E7-FDFC-4060-9E24-1D075667F86B}" destId="{6FC22B6C-7743-4EAE-A7C3-65432E05856A}" srcOrd="0" destOrd="0" presId="urn:microsoft.com/office/officeart/2005/8/layout/vList2"/>
    <dgm:cxn modelId="{C9313BE6-C907-494D-84AA-036FB7E03D42}" type="presParOf" srcId="{CB1D92E7-FDFC-4060-9E24-1D075667F86B}" destId="{F77DF0F3-DA12-411E-9E4D-25A109D4B7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87ED61-ECB6-4165-80D1-83D3569C74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D35BD2-F0F5-49F1-A1BB-8F51F447FA49}">
      <dgm:prSet/>
      <dgm:spPr/>
      <dgm:t>
        <a:bodyPr/>
        <a:lstStyle/>
        <a:p>
          <a:pPr algn="ctr"/>
          <a:r>
            <a:rPr lang="cs-CZ" b="1" u="sng" dirty="0"/>
            <a:t>Kdo podává přihlášku </a:t>
          </a:r>
          <a:endParaRPr lang="cs-CZ" dirty="0"/>
        </a:p>
      </dgm:t>
    </dgm:pt>
    <dgm:pt modelId="{3EA41B60-2105-4044-9796-0CED66E9795B}" type="parTrans" cxnId="{97B05196-F85F-4165-9F6E-0184B4412380}">
      <dgm:prSet/>
      <dgm:spPr/>
      <dgm:t>
        <a:bodyPr/>
        <a:lstStyle/>
        <a:p>
          <a:endParaRPr lang="cs-CZ"/>
        </a:p>
      </dgm:t>
    </dgm:pt>
    <dgm:pt modelId="{00665C32-6FC7-420B-870F-0096598666A8}" type="sibTrans" cxnId="{97B05196-F85F-4165-9F6E-0184B4412380}">
      <dgm:prSet/>
      <dgm:spPr/>
      <dgm:t>
        <a:bodyPr/>
        <a:lstStyle/>
        <a:p>
          <a:endParaRPr lang="cs-CZ"/>
        </a:p>
      </dgm:t>
    </dgm:pt>
    <dgm:pt modelId="{0F661319-4D98-4D41-8DDE-435003792FF5}">
      <dgm:prSet/>
      <dgm:spPr/>
      <dgm:t>
        <a:bodyPr/>
        <a:lstStyle/>
        <a:p>
          <a:endParaRPr lang="cs-CZ" dirty="0">
            <a:solidFill>
              <a:srgbClr val="00549F"/>
            </a:solidFill>
          </a:endParaRPr>
        </a:p>
      </dgm:t>
    </dgm:pt>
    <dgm:pt modelId="{63ADD208-6AA4-4F2D-8B0E-D9A8222FD830}" type="parTrans" cxnId="{D8BE704B-7B2B-41FC-B646-15AF1A83E8F4}">
      <dgm:prSet/>
      <dgm:spPr/>
      <dgm:t>
        <a:bodyPr/>
        <a:lstStyle/>
        <a:p>
          <a:endParaRPr lang="cs-CZ"/>
        </a:p>
      </dgm:t>
    </dgm:pt>
    <dgm:pt modelId="{A2E1103E-6095-4372-966D-DC56185D274F}" type="sibTrans" cxnId="{D8BE704B-7B2B-41FC-B646-15AF1A83E8F4}">
      <dgm:prSet/>
      <dgm:spPr/>
      <dgm:t>
        <a:bodyPr/>
        <a:lstStyle/>
        <a:p>
          <a:endParaRPr lang="cs-CZ"/>
        </a:p>
      </dgm:t>
    </dgm:pt>
    <dgm:pt modelId="{BD825751-4854-440E-BDE1-56502BFCEEEC}">
      <dgm:prSet/>
      <dgm:spPr/>
      <dgm:t>
        <a:bodyPr/>
        <a:lstStyle/>
        <a:p>
          <a:r>
            <a:rPr lang="cs-CZ" dirty="0">
              <a:solidFill>
                <a:srgbClr val="00549F"/>
              </a:solidFill>
            </a:rPr>
            <a:t>V případě </a:t>
          </a:r>
          <a:r>
            <a:rPr lang="cs-CZ" b="1" dirty="0">
              <a:solidFill>
                <a:srgbClr val="00549F"/>
              </a:solidFill>
            </a:rPr>
            <a:t>elektronické přihlášky </a:t>
          </a:r>
          <a:r>
            <a:rPr lang="cs-CZ" dirty="0">
              <a:solidFill>
                <a:srgbClr val="00549F"/>
              </a:solidFill>
            </a:rPr>
            <a:t>se veškerá komunikace se zákonným zástupcem vede v rámci systému, </a:t>
          </a:r>
          <a:r>
            <a:rPr lang="cs-CZ" b="1" dirty="0">
              <a:solidFill>
                <a:srgbClr val="00549F"/>
              </a:solidFill>
            </a:rPr>
            <a:t>neposílá se žádný dopis fyzicky</a:t>
          </a:r>
          <a:r>
            <a:rPr lang="cs-CZ" dirty="0">
              <a:solidFill>
                <a:srgbClr val="00549F"/>
              </a:solidFill>
            </a:rPr>
            <a:t>. </a:t>
          </a:r>
        </a:p>
      </dgm:t>
    </dgm:pt>
    <dgm:pt modelId="{87C60BAA-7C5B-4039-A37D-0CB42C605AEC}" type="parTrans" cxnId="{16D1704B-CBFD-4015-9422-D01B46C01221}">
      <dgm:prSet/>
      <dgm:spPr/>
      <dgm:t>
        <a:bodyPr/>
        <a:lstStyle/>
        <a:p>
          <a:endParaRPr lang="cs-CZ"/>
        </a:p>
      </dgm:t>
    </dgm:pt>
    <dgm:pt modelId="{B6662C2F-3363-4906-A7CD-227E2631933D}" type="sibTrans" cxnId="{16D1704B-CBFD-4015-9422-D01B46C01221}">
      <dgm:prSet/>
      <dgm:spPr/>
      <dgm:t>
        <a:bodyPr/>
        <a:lstStyle/>
        <a:p>
          <a:endParaRPr lang="cs-CZ"/>
        </a:p>
      </dgm:t>
    </dgm:pt>
    <dgm:pt modelId="{87110B9F-A3BA-443C-BD6B-5340BB53AF36}">
      <dgm:prSet/>
      <dgm:spPr/>
      <dgm:t>
        <a:bodyPr/>
        <a:lstStyle/>
        <a:p>
          <a:r>
            <a:rPr lang="cs-CZ" dirty="0">
              <a:solidFill>
                <a:srgbClr val="00549F"/>
              </a:solidFill>
            </a:rPr>
            <a:t>Údaje zákonného zástupce i jeho dítěte budou načtené ze základních registrů.</a:t>
          </a:r>
        </a:p>
      </dgm:t>
    </dgm:pt>
    <dgm:pt modelId="{A1885B57-2740-45B4-BF62-39061DAF1E21}" type="parTrans" cxnId="{1C550A19-58C9-4B0D-A406-72CF6553F640}">
      <dgm:prSet/>
      <dgm:spPr/>
      <dgm:t>
        <a:bodyPr/>
        <a:lstStyle/>
        <a:p>
          <a:endParaRPr lang="cs-CZ"/>
        </a:p>
      </dgm:t>
    </dgm:pt>
    <dgm:pt modelId="{FB127B13-B455-4B71-8079-E2145815A1E2}" type="sibTrans" cxnId="{1C550A19-58C9-4B0D-A406-72CF6553F640}">
      <dgm:prSet/>
      <dgm:spPr/>
      <dgm:t>
        <a:bodyPr/>
        <a:lstStyle/>
        <a:p>
          <a:endParaRPr lang="cs-CZ"/>
        </a:p>
      </dgm:t>
    </dgm:pt>
    <dgm:pt modelId="{A1F25746-BF66-47AA-BA87-CDB7488406D2}">
      <dgm:prSet/>
      <dgm:spPr/>
      <dgm:t>
        <a:bodyPr/>
        <a:lstStyle/>
        <a:p>
          <a:r>
            <a:rPr lang="cs-CZ" dirty="0">
              <a:solidFill>
                <a:srgbClr val="00549F"/>
              </a:solidFill>
            </a:rPr>
            <a:t>Přihlášku podává </a:t>
          </a:r>
          <a:r>
            <a:rPr lang="cs-CZ" b="1" dirty="0">
              <a:solidFill>
                <a:srgbClr val="00549F"/>
              </a:solidFill>
            </a:rPr>
            <a:t>za nezletilého uchazeče </a:t>
          </a:r>
          <a:r>
            <a:rPr lang="cs-CZ" dirty="0">
              <a:solidFill>
                <a:srgbClr val="00549F"/>
              </a:solidFill>
            </a:rPr>
            <a:t>jeho </a:t>
          </a:r>
          <a:r>
            <a:rPr lang="cs-CZ" b="1" dirty="0">
              <a:solidFill>
                <a:srgbClr val="00549F"/>
              </a:solidFill>
            </a:rPr>
            <a:t>zákonný zástupce. </a:t>
          </a:r>
          <a:endParaRPr lang="cs-CZ" dirty="0">
            <a:solidFill>
              <a:srgbClr val="00549F"/>
            </a:solidFill>
          </a:endParaRPr>
        </a:p>
      </dgm:t>
    </dgm:pt>
    <dgm:pt modelId="{741E676E-B916-48F3-9119-5BD611B4B1DB}" type="parTrans" cxnId="{3DE405BF-19AD-4F48-9843-BF7D72B4E52B}">
      <dgm:prSet/>
      <dgm:spPr/>
    </dgm:pt>
    <dgm:pt modelId="{5482760C-B59F-4DE4-88BC-A5BCF8A8BAFB}" type="sibTrans" cxnId="{3DE405BF-19AD-4F48-9843-BF7D72B4E52B}">
      <dgm:prSet/>
      <dgm:spPr/>
    </dgm:pt>
    <dgm:pt modelId="{E1C98FF0-BF73-4B8A-AF51-2DB57A9E33A9}">
      <dgm:prSet/>
      <dgm:spPr/>
      <dgm:t>
        <a:bodyPr/>
        <a:lstStyle/>
        <a:p>
          <a:r>
            <a:rPr lang="cs-CZ" dirty="0">
              <a:solidFill>
                <a:srgbClr val="00549F"/>
              </a:solidFill>
            </a:rPr>
            <a:t>Pokud bude uchazeč </a:t>
          </a:r>
          <a:r>
            <a:rPr lang="cs-CZ" b="1" dirty="0">
              <a:solidFill>
                <a:srgbClr val="00549F"/>
              </a:solidFill>
            </a:rPr>
            <a:t>přihlášen jinou osobou než zákonným zástupcem, bude zobrazeno varování.</a:t>
          </a:r>
          <a:endParaRPr lang="cs-CZ" dirty="0">
            <a:solidFill>
              <a:srgbClr val="00549F"/>
            </a:solidFill>
          </a:endParaRPr>
        </a:p>
      </dgm:t>
    </dgm:pt>
    <dgm:pt modelId="{0AA79DFA-FDE8-4C0D-85D8-D26D0479A92E}" type="parTrans" cxnId="{9AE71D1B-CBF5-43F7-80B2-44FF22AE4338}">
      <dgm:prSet/>
      <dgm:spPr/>
    </dgm:pt>
    <dgm:pt modelId="{ADF954C5-8DB4-465A-8282-6CC5F0423F3B}" type="sibTrans" cxnId="{9AE71D1B-CBF5-43F7-80B2-44FF22AE4338}">
      <dgm:prSet/>
      <dgm:spPr/>
    </dgm:pt>
    <dgm:pt modelId="{44A632C7-99C2-476F-A722-73E8A7277DBB}" type="pres">
      <dgm:prSet presAssocID="{2387ED61-ECB6-4165-80D1-83D3569C749A}" presName="linear" presStyleCnt="0">
        <dgm:presLayoutVars>
          <dgm:animLvl val="lvl"/>
          <dgm:resizeHandles val="exact"/>
        </dgm:presLayoutVars>
      </dgm:prSet>
      <dgm:spPr/>
    </dgm:pt>
    <dgm:pt modelId="{7019A46F-673D-440C-9A53-3E510D287624}" type="pres">
      <dgm:prSet presAssocID="{61D35BD2-F0F5-49F1-A1BB-8F51F447FA49}" presName="parentText" presStyleLbl="node1" presStyleIdx="0" presStyleCnt="1" custScaleY="117488">
        <dgm:presLayoutVars>
          <dgm:chMax val="0"/>
          <dgm:bulletEnabled val="1"/>
        </dgm:presLayoutVars>
      </dgm:prSet>
      <dgm:spPr/>
    </dgm:pt>
    <dgm:pt modelId="{347EB2B0-D8BE-4C55-B15F-30E87AB4EDBA}" type="pres">
      <dgm:prSet presAssocID="{61D35BD2-F0F5-49F1-A1BB-8F51F447FA49}" presName="childText" presStyleLbl="revTx" presStyleIdx="0" presStyleCnt="1" custScaleY="115953">
        <dgm:presLayoutVars>
          <dgm:bulletEnabled val="1"/>
        </dgm:presLayoutVars>
      </dgm:prSet>
      <dgm:spPr/>
    </dgm:pt>
  </dgm:ptLst>
  <dgm:cxnLst>
    <dgm:cxn modelId="{DB0D3600-DD37-49D8-BCF2-79781C0ECFF7}" type="presOf" srcId="{E1C98FF0-BF73-4B8A-AF51-2DB57A9E33A9}" destId="{347EB2B0-D8BE-4C55-B15F-30E87AB4EDBA}" srcOrd="0" destOrd="4" presId="urn:microsoft.com/office/officeart/2005/8/layout/vList2"/>
    <dgm:cxn modelId="{F830CA09-D11C-4C4E-94B5-D4778FCFCACC}" type="presOf" srcId="{2387ED61-ECB6-4165-80D1-83D3569C749A}" destId="{44A632C7-99C2-476F-A722-73E8A7277DBB}" srcOrd="0" destOrd="0" presId="urn:microsoft.com/office/officeart/2005/8/layout/vList2"/>
    <dgm:cxn modelId="{1C550A19-58C9-4B0D-A406-72CF6553F640}" srcId="{61D35BD2-F0F5-49F1-A1BB-8F51F447FA49}" destId="{87110B9F-A3BA-443C-BD6B-5340BB53AF36}" srcOrd="3" destOrd="0" parTransId="{A1885B57-2740-45B4-BF62-39061DAF1E21}" sibTransId="{FB127B13-B455-4B71-8079-E2145815A1E2}"/>
    <dgm:cxn modelId="{9AE71D1B-CBF5-43F7-80B2-44FF22AE4338}" srcId="{61D35BD2-F0F5-49F1-A1BB-8F51F447FA49}" destId="{E1C98FF0-BF73-4B8A-AF51-2DB57A9E33A9}" srcOrd="4" destOrd="0" parTransId="{0AA79DFA-FDE8-4C0D-85D8-D26D0479A92E}" sibTransId="{ADF954C5-8DB4-465A-8282-6CC5F0423F3B}"/>
    <dgm:cxn modelId="{DDFCAA39-04C2-488C-8B64-B51D48720351}" type="presOf" srcId="{0F661319-4D98-4D41-8DDE-435003792FF5}" destId="{347EB2B0-D8BE-4C55-B15F-30E87AB4EDBA}" srcOrd="0" destOrd="0" presId="urn:microsoft.com/office/officeart/2005/8/layout/vList2"/>
    <dgm:cxn modelId="{D8BE704B-7B2B-41FC-B646-15AF1A83E8F4}" srcId="{61D35BD2-F0F5-49F1-A1BB-8F51F447FA49}" destId="{0F661319-4D98-4D41-8DDE-435003792FF5}" srcOrd="0" destOrd="0" parTransId="{63ADD208-6AA4-4F2D-8B0E-D9A8222FD830}" sibTransId="{A2E1103E-6095-4372-966D-DC56185D274F}"/>
    <dgm:cxn modelId="{16D1704B-CBFD-4015-9422-D01B46C01221}" srcId="{61D35BD2-F0F5-49F1-A1BB-8F51F447FA49}" destId="{BD825751-4854-440E-BDE1-56502BFCEEEC}" srcOrd="2" destOrd="0" parTransId="{87C60BAA-7C5B-4039-A37D-0CB42C605AEC}" sibTransId="{B6662C2F-3363-4906-A7CD-227E2631933D}"/>
    <dgm:cxn modelId="{C3478B8F-DD23-42A3-94C4-B260DD9E0F56}" type="presOf" srcId="{A1F25746-BF66-47AA-BA87-CDB7488406D2}" destId="{347EB2B0-D8BE-4C55-B15F-30E87AB4EDBA}" srcOrd="0" destOrd="1" presId="urn:microsoft.com/office/officeart/2005/8/layout/vList2"/>
    <dgm:cxn modelId="{97B05196-F85F-4165-9F6E-0184B4412380}" srcId="{2387ED61-ECB6-4165-80D1-83D3569C749A}" destId="{61D35BD2-F0F5-49F1-A1BB-8F51F447FA49}" srcOrd="0" destOrd="0" parTransId="{3EA41B60-2105-4044-9796-0CED66E9795B}" sibTransId="{00665C32-6FC7-420B-870F-0096598666A8}"/>
    <dgm:cxn modelId="{B6318CB3-B228-4273-A14D-5FDF2040C789}" type="presOf" srcId="{87110B9F-A3BA-443C-BD6B-5340BB53AF36}" destId="{347EB2B0-D8BE-4C55-B15F-30E87AB4EDBA}" srcOrd="0" destOrd="3" presId="urn:microsoft.com/office/officeart/2005/8/layout/vList2"/>
    <dgm:cxn modelId="{FD84F3B4-3EDE-4A37-928C-9046E80AFD91}" type="presOf" srcId="{61D35BD2-F0F5-49F1-A1BB-8F51F447FA49}" destId="{7019A46F-673D-440C-9A53-3E510D287624}" srcOrd="0" destOrd="0" presId="urn:microsoft.com/office/officeart/2005/8/layout/vList2"/>
    <dgm:cxn modelId="{3DE405BF-19AD-4F48-9843-BF7D72B4E52B}" srcId="{61D35BD2-F0F5-49F1-A1BB-8F51F447FA49}" destId="{A1F25746-BF66-47AA-BA87-CDB7488406D2}" srcOrd="1" destOrd="0" parTransId="{741E676E-B916-48F3-9119-5BD611B4B1DB}" sibTransId="{5482760C-B59F-4DE4-88BC-A5BCF8A8BAFB}"/>
    <dgm:cxn modelId="{A373C8EA-5553-4559-B76F-32A73E74FE29}" type="presOf" srcId="{BD825751-4854-440E-BDE1-56502BFCEEEC}" destId="{347EB2B0-D8BE-4C55-B15F-30E87AB4EDBA}" srcOrd="0" destOrd="2" presId="urn:microsoft.com/office/officeart/2005/8/layout/vList2"/>
    <dgm:cxn modelId="{EC706EAF-2562-436D-9BD4-DAF9CA0CFE39}" type="presParOf" srcId="{44A632C7-99C2-476F-A722-73E8A7277DBB}" destId="{7019A46F-673D-440C-9A53-3E510D287624}" srcOrd="0" destOrd="0" presId="urn:microsoft.com/office/officeart/2005/8/layout/vList2"/>
    <dgm:cxn modelId="{A8C3B15A-9A61-498A-8F73-3231A46EC479}" type="presParOf" srcId="{44A632C7-99C2-476F-A722-73E8A7277DBB}" destId="{347EB2B0-D8BE-4C55-B15F-30E87AB4EDB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DB8F5A-ED0F-4017-8BA8-6B9438D765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1FB3D54-4876-4ABE-9145-C43272E2BC63}">
      <dgm:prSet/>
      <dgm:spPr/>
      <dgm:t>
        <a:bodyPr/>
        <a:lstStyle/>
        <a:p>
          <a:pPr algn="ctr"/>
          <a:r>
            <a:rPr lang="cs-CZ" b="1" u="sng" dirty="0"/>
            <a:t>Kdo podává přihlášku</a:t>
          </a:r>
        </a:p>
      </dgm:t>
    </dgm:pt>
    <dgm:pt modelId="{9280E140-7E4C-48F8-882D-0180ED28AC69}" type="parTrans" cxnId="{E22F78EE-6C6F-4DF1-ADF4-5AFFB147B95A}">
      <dgm:prSet/>
      <dgm:spPr/>
      <dgm:t>
        <a:bodyPr/>
        <a:lstStyle/>
        <a:p>
          <a:endParaRPr lang="cs-CZ"/>
        </a:p>
      </dgm:t>
    </dgm:pt>
    <dgm:pt modelId="{15BBE0E3-726D-43E6-B132-BCC619076F34}" type="sibTrans" cxnId="{E22F78EE-6C6F-4DF1-ADF4-5AFFB147B95A}">
      <dgm:prSet/>
      <dgm:spPr/>
      <dgm:t>
        <a:bodyPr/>
        <a:lstStyle/>
        <a:p>
          <a:endParaRPr lang="cs-CZ"/>
        </a:p>
      </dgm:t>
    </dgm:pt>
    <dgm:pt modelId="{4A241EC0-0571-49F9-B2A0-92EBE4F0667E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Jedná-li jeden z rodičů sám vůči řediteli školy, má se za to, </a:t>
          </a:r>
          <a:r>
            <a:rPr lang="cs-CZ" b="1" dirty="0">
              <a:solidFill>
                <a:srgbClr val="00549F"/>
              </a:solidFill>
            </a:rPr>
            <a:t>že jedná se souhlasem druhého rodiče</a:t>
          </a:r>
          <a:r>
            <a:rPr lang="cs-CZ" dirty="0">
              <a:solidFill>
                <a:srgbClr val="00549F"/>
              </a:solidFill>
            </a:rPr>
            <a:t>. V případě, že má ředitel školy důvodné pochybnosti o tom, zda jsou rodiče ve shodě, vyzve je k doložení podpisů obou z nich, </a:t>
          </a:r>
          <a:r>
            <a:rPr lang="cs-CZ" b="1" dirty="0">
              <a:solidFill>
                <a:srgbClr val="00549F"/>
              </a:solidFill>
            </a:rPr>
            <a:t>v případě neshody rodičů je odkáže na soud</a:t>
          </a:r>
          <a:r>
            <a:rPr lang="cs-CZ" dirty="0">
              <a:solidFill>
                <a:srgbClr val="00549F"/>
              </a:solidFill>
            </a:rPr>
            <a:t>.</a:t>
          </a:r>
        </a:p>
      </dgm:t>
    </dgm:pt>
    <dgm:pt modelId="{8EDE424F-1377-4149-83B6-721AF9F36E6C}" type="parTrans" cxnId="{8A3C12EB-033F-499D-99B0-6F731B05B236}">
      <dgm:prSet/>
      <dgm:spPr/>
      <dgm:t>
        <a:bodyPr/>
        <a:lstStyle/>
        <a:p>
          <a:endParaRPr lang="cs-CZ"/>
        </a:p>
      </dgm:t>
    </dgm:pt>
    <dgm:pt modelId="{B5E129D3-ABB1-421F-BCD7-E9C93349C333}" type="sibTrans" cxnId="{8A3C12EB-033F-499D-99B0-6F731B05B236}">
      <dgm:prSet/>
      <dgm:spPr/>
      <dgm:t>
        <a:bodyPr/>
        <a:lstStyle/>
        <a:p>
          <a:endParaRPr lang="cs-CZ"/>
        </a:p>
      </dgm:t>
    </dgm:pt>
    <dgm:pt modelId="{62F3FBDA-5259-4281-B876-FA3691E10B2C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Uchazeč přihlášen jinou osobou než zákonným zástupcem, zobrazí se varování.</a:t>
          </a:r>
          <a:endParaRPr lang="cs-CZ" dirty="0">
            <a:solidFill>
              <a:srgbClr val="00549F"/>
            </a:solidFill>
          </a:endParaRPr>
        </a:p>
      </dgm:t>
    </dgm:pt>
    <dgm:pt modelId="{5EB0BC5D-538D-4CA7-8C82-24E5A40C64E1}" type="parTrans" cxnId="{5B62FB07-7190-44BE-B126-0B89650976DA}">
      <dgm:prSet/>
      <dgm:spPr/>
      <dgm:t>
        <a:bodyPr/>
        <a:lstStyle/>
        <a:p>
          <a:endParaRPr lang="cs-CZ"/>
        </a:p>
      </dgm:t>
    </dgm:pt>
    <dgm:pt modelId="{E7DB6F61-E06B-4492-8C90-C6830F51D0CB}" type="sibTrans" cxnId="{5B62FB07-7190-44BE-B126-0B89650976DA}">
      <dgm:prSet/>
      <dgm:spPr/>
      <dgm:t>
        <a:bodyPr/>
        <a:lstStyle/>
        <a:p>
          <a:endParaRPr lang="cs-CZ"/>
        </a:p>
      </dgm:t>
    </dgm:pt>
    <dgm:pt modelId="{46A6312C-4A5F-4746-938D-2865E3D3E4AE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U uchazečů s nařízenou ústavní výchovou nebo uloženou ochrannou výchovou </a:t>
          </a:r>
          <a:r>
            <a:rPr lang="cs-CZ" dirty="0">
              <a:solidFill>
                <a:srgbClr val="00549F"/>
              </a:solidFill>
            </a:rPr>
            <a:t>může v nezbytných případech podat přihlášku ředitel příslušného školského zařízení, přičemž o podání přihlášky </a:t>
          </a:r>
          <a:r>
            <a:rPr lang="cs-CZ" b="1" dirty="0">
              <a:solidFill>
                <a:srgbClr val="00549F"/>
              </a:solidFill>
            </a:rPr>
            <a:t>bezodkladně informuje zákonného zástupce </a:t>
          </a:r>
          <a:r>
            <a:rPr lang="cs-CZ" dirty="0">
              <a:solidFill>
                <a:srgbClr val="00549F"/>
              </a:solidFill>
            </a:rPr>
            <a:t>uchazeče. </a:t>
          </a:r>
        </a:p>
      </dgm:t>
    </dgm:pt>
    <dgm:pt modelId="{8F7362D3-64AA-4CE1-BAE0-69CB5E7E1AB5}" type="parTrans" cxnId="{557C3612-E970-4A70-9E3D-9597CDBF81A8}">
      <dgm:prSet/>
      <dgm:spPr/>
      <dgm:t>
        <a:bodyPr/>
        <a:lstStyle/>
        <a:p>
          <a:endParaRPr lang="cs-CZ"/>
        </a:p>
      </dgm:t>
    </dgm:pt>
    <dgm:pt modelId="{6FF003DD-7908-4559-834F-FAEDA9A94F8D}" type="sibTrans" cxnId="{557C3612-E970-4A70-9E3D-9597CDBF81A8}">
      <dgm:prSet/>
      <dgm:spPr/>
      <dgm:t>
        <a:bodyPr/>
        <a:lstStyle/>
        <a:p>
          <a:endParaRPr lang="cs-CZ"/>
        </a:p>
      </dgm:t>
    </dgm:pt>
    <dgm:pt modelId="{13AF9213-C1E4-41F4-84EC-3145933ECAA9}" type="pres">
      <dgm:prSet presAssocID="{4BDB8F5A-ED0F-4017-8BA8-6B9438D76530}" presName="linear" presStyleCnt="0">
        <dgm:presLayoutVars>
          <dgm:animLvl val="lvl"/>
          <dgm:resizeHandles val="exact"/>
        </dgm:presLayoutVars>
      </dgm:prSet>
      <dgm:spPr/>
    </dgm:pt>
    <dgm:pt modelId="{F210F333-AD9F-4040-B788-600797897C71}" type="pres">
      <dgm:prSet presAssocID="{11FB3D54-4876-4ABE-9145-C43272E2BC6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125E4E4-1712-42B4-B0A4-29ED1855A8D0}" type="pres">
      <dgm:prSet presAssocID="{11FB3D54-4876-4ABE-9145-C43272E2BC6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B62FB07-7190-44BE-B126-0B89650976DA}" srcId="{11FB3D54-4876-4ABE-9145-C43272E2BC63}" destId="{62F3FBDA-5259-4281-B876-FA3691E10B2C}" srcOrd="1" destOrd="0" parTransId="{5EB0BC5D-538D-4CA7-8C82-24E5A40C64E1}" sibTransId="{E7DB6F61-E06B-4492-8C90-C6830F51D0CB}"/>
    <dgm:cxn modelId="{C90AB111-BC89-49DD-867B-B4D0C4195284}" type="presOf" srcId="{62F3FBDA-5259-4281-B876-FA3691E10B2C}" destId="{D125E4E4-1712-42B4-B0A4-29ED1855A8D0}" srcOrd="0" destOrd="1" presId="urn:microsoft.com/office/officeart/2005/8/layout/vList2"/>
    <dgm:cxn modelId="{557C3612-E970-4A70-9E3D-9597CDBF81A8}" srcId="{11FB3D54-4876-4ABE-9145-C43272E2BC63}" destId="{46A6312C-4A5F-4746-938D-2865E3D3E4AE}" srcOrd="2" destOrd="0" parTransId="{8F7362D3-64AA-4CE1-BAE0-69CB5E7E1AB5}" sibTransId="{6FF003DD-7908-4559-834F-FAEDA9A94F8D}"/>
    <dgm:cxn modelId="{9BE32978-4333-484F-BB2C-D5B7D3686BA6}" type="presOf" srcId="{4A241EC0-0571-49F9-B2A0-92EBE4F0667E}" destId="{D125E4E4-1712-42B4-B0A4-29ED1855A8D0}" srcOrd="0" destOrd="0" presId="urn:microsoft.com/office/officeart/2005/8/layout/vList2"/>
    <dgm:cxn modelId="{8A3C12EB-033F-499D-99B0-6F731B05B236}" srcId="{11FB3D54-4876-4ABE-9145-C43272E2BC63}" destId="{4A241EC0-0571-49F9-B2A0-92EBE4F0667E}" srcOrd="0" destOrd="0" parTransId="{8EDE424F-1377-4149-83B6-721AF9F36E6C}" sibTransId="{B5E129D3-ABB1-421F-BCD7-E9C93349C333}"/>
    <dgm:cxn modelId="{E22F78EE-6C6F-4DF1-ADF4-5AFFB147B95A}" srcId="{4BDB8F5A-ED0F-4017-8BA8-6B9438D76530}" destId="{11FB3D54-4876-4ABE-9145-C43272E2BC63}" srcOrd="0" destOrd="0" parTransId="{9280E140-7E4C-48F8-882D-0180ED28AC69}" sibTransId="{15BBE0E3-726D-43E6-B132-BCC619076F34}"/>
    <dgm:cxn modelId="{392FE6FA-3D27-4117-B07E-CF43DFE8EBC7}" type="presOf" srcId="{11FB3D54-4876-4ABE-9145-C43272E2BC63}" destId="{F210F333-AD9F-4040-B788-600797897C71}" srcOrd="0" destOrd="0" presId="urn:microsoft.com/office/officeart/2005/8/layout/vList2"/>
    <dgm:cxn modelId="{D00D25FB-5C65-4565-A6D9-8F43A883ABBF}" type="presOf" srcId="{46A6312C-4A5F-4746-938D-2865E3D3E4AE}" destId="{D125E4E4-1712-42B4-B0A4-29ED1855A8D0}" srcOrd="0" destOrd="2" presId="urn:microsoft.com/office/officeart/2005/8/layout/vList2"/>
    <dgm:cxn modelId="{ED45BEFD-D4AC-48EF-A3C6-5616E4CC7491}" type="presOf" srcId="{4BDB8F5A-ED0F-4017-8BA8-6B9438D76530}" destId="{13AF9213-C1E4-41F4-84EC-3145933ECAA9}" srcOrd="0" destOrd="0" presId="urn:microsoft.com/office/officeart/2005/8/layout/vList2"/>
    <dgm:cxn modelId="{95B29EA7-AE75-48D5-95DB-52E91F54FE6C}" type="presParOf" srcId="{13AF9213-C1E4-41F4-84EC-3145933ECAA9}" destId="{F210F333-AD9F-4040-B788-600797897C71}" srcOrd="0" destOrd="0" presId="urn:microsoft.com/office/officeart/2005/8/layout/vList2"/>
    <dgm:cxn modelId="{3BB64066-BBC5-4FAE-9591-C6EEEF0D2ABE}" type="presParOf" srcId="{13AF9213-C1E4-41F4-84EC-3145933ECAA9}" destId="{D125E4E4-1712-42B4-B0A4-29ED1855A8D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E12086-E7B6-40B6-8D5A-D50BC05B63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1B24421-BC61-42FC-8CCF-CEF79ADEC12F}">
      <dgm:prSet/>
      <dgm:spPr/>
      <dgm:t>
        <a:bodyPr/>
        <a:lstStyle/>
        <a:p>
          <a:pPr algn="ctr"/>
          <a:r>
            <a:rPr lang="cs-CZ" b="1" i="0" u="sng" dirty="0"/>
            <a:t>Způsoby podání přihlášek</a:t>
          </a:r>
          <a:endParaRPr lang="cs-CZ" dirty="0"/>
        </a:p>
      </dgm:t>
    </dgm:pt>
    <dgm:pt modelId="{2D5FC34C-1E8F-41FC-BD79-9F568E7BD195}" type="parTrans" cxnId="{A7766ACE-198F-4145-8885-7E83A481630A}">
      <dgm:prSet/>
      <dgm:spPr/>
      <dgm:t>
        <a:bodyPr/>
        <a:lstStyle/>
        <a:p>
          <a:endParaRPr lang="cs-CZ"/>
        </a:p>
      </dgm:t>
    </dgm:pt>
    <dgm:pt modelId="{9FEFE4CC-D411-4B68-851E-E38811AE524E}" type="sibTrans" cxnId="{A7766ACE-198F-4145-8885-7E83A481630A}">
      <dgm:prSet/>
      <dgm:spPr/>
      <dgm:t>
        <a:bodyPr/>
        <a:lstStyle/>
        <a:p>
          <a:endParaRPr lang="cs-CZ"/>
        </a:p>
      </dgm:t>
    </dgm:pt>
    <dgm:pt modelId="{33DBC011-6B7F-47AE-AF7A-27206851C66A}">
      <dgm:prSet/>
      <dgm:spPr/>
      <dgm:t>
        <a:bodyPr/>
        <a:lstStyle/>
        <a:p>
          <a:pPr algn="just"/>
          <a:r>
            <a:rPr lang="cs-CZ" b="0" i="0" dirty="0">
              <a:solidFill>
                <a:srgbClr val="00549F"/>
              </a:solidFill>
            </a:rPr>
            <a:t>Uchazeč či zákonný zástupce má na výběr ze dvou možností podání přihlášky:</a:t>
          </a:r>
          <a:endParaRPr lang="cs-CZ" dirty="0">
            <a:solidFill>
              <a:srgbClr val="00549F"/>
            </a:solidFill>
          </a:endParaRPr>
        </a:p>
      </dgm:t>
    </dgm:pt>
    <dgm:pt modelId="{E0ACBB24-29DF-461A-AB2C-B7E9DC4D26DA}" type="parTrans" cxnId="{B63A44F6-405E-4943-AD4C-1C210F7DF57F}">
      <dgm:prSet/>
      <dgm:spPr/>
      <dgm:t>
        <a:bodyPr/>
        <a:lstStyle/>
        <a:p>
          <a:endParaRPr lang="cs-CZ"/>
        </a:p>
      </dgm:t>
    </dgm:pt>
    <dgm:pt modelId="{7B1427F1-CEAC-466D-A56C-FB16176C097F}" type="sibTrans" cxnId="{B63A44F6-405E-4943-AD4C-1C210F7DF57F}">
      <dgm:prSet/>
      <dgm:spPr/>
      <dgm:t>
        <a:bodyPr/>
        <a:lstStyle/>
        <a:p>
          <a:endParaRPr lang="cs-CZ"/>
        </a:p>
      </dgm:t>
    </dgm:pt>
    <dgm:pt modelId="{083A3E4C-46E0-4DDE-856F-4E9C83E08F23}">
      <dgm:prSet/>
      <dgm:spPr/>
      <dgm:t>
        <a:bodyPr/>
        <a:lstStyle/>
        <a:p>
          <a:pPr algn="just"/>
          <a:r>
            <a:rPr lang="cs-CZ" b="1" dirty="0">
              <a:solidFill>
                <a:srgbClr val="00549F"/>
              </a:solidFill>
            </a:rPr>
            <a:t>U papírového podání uchazeč neuvidí své vyhodnocené testy, musí požádat o nahlédnutí ředitele střední školy.</a:t>
          </a:r>
          <a:endParaRPr lang="cs-CZ" dirty="0">
            <a:solidFill>
              <a:srgbClr val="00549F"/>
            </a:solidFill>
          </a:endParaRPr>
        </a:p>
      </dgm:t>
    </dgm:pt>
    <dgm:pt modelId="{8C337DD7-2F47-4F93-B10B-7D30E83D3D11}" type="parTrans" cxnId="{EFF6C66E-F944-4E43-AB1F-6AD2A097CBF8}">
      <dgm:prSet/>
      <dgm:spPr/>
      <dgm:t>
        <a:bodyPr/>
        <a:lstStyle/>
        <a:p>
          <a:endParaRPr lang="cs-CZ"/>
        </a:p>
      </dgm:t>
    </dgm:pt>
    <dgm:pt modelId="{280876F5-7E04-4CB2-9429-C1D0A80BBEA6}" type="sibTrans" cxnId="{EFF6C66E-F944-4E43-AB1F-6AD2A097CBF8}">
      <dgm:prSet/>
      <dgm:spPr/>
      <dgm:t>
        <a:bodyPr/>
        <a:lstStyle/>
        <a:p>
          <a:endParaRPr lang="cs-CZ"/>
        </a:p>
      </dgm:t>
    </dgm:pt>
    <dgm:pt modelId="{C7F4FFB4-6C32-4984-9AA0-F1BFF544436E}">
      <dgm:prSet/>
      <dgm:spPr/>
      <dgm:t>
        <a:bodyPr/>
        <a:lstStyle/>
        <a:p>
          <a:pPr algn="just"/>
          <a:r>
            <a:rPr lang="cs-CZ" b="1" i="0" dirty="0">
              <a:solidFill>
                <a:srgbClr val="00549F"/>
              </a:solidFill>
            </a:rPr>
            <a:t>elektronicky</a:t>
          </a:r>
          <a:r>
            <a:rPr lang="cs-CZ" b="0" i="0" dirty="0">
              <a:solidFill>
                <a:srgbClr val="00549F"/>
              </a:solidFill>
            </a:rPr>
            <a:t> (s ověřenou elektronickou identitou), </a:t>
          </a:r>
          <a:endParaRPr lang="cs-CZ" dirty="0">
            <a:solidFill>
              <a:srgbClr val="00549F"/>
            </a:solidFill>
          </a:endParaRPr>
        </a:p>
      </dgm:t>
    </dgm:pt>
    <dgm:pt modelId="{5D156A7E-5A8E-4042-8475-D3279B66B9D1}" type="parTrans" cxnId="{2A4BD7BF-719C-4E13-970C-8A694E5889F1}">
      <dgm:prSet/>
      <dgm:spPr/>
      <dgm:t>
        <a:bodyPr/>
        <a:lstStyle/>
        <a:p>
          <a:endParaRPr lang="cs-CZ"/>
        </a:p>
      </dgm:t>
    </dgm:pt>
    <dgm:pt modelId="{150AAC09-07C5-438F-894B-72E289E71958}" type="sibTrans" cxnId="{2A4BD7BF-719C-4E13-970C-8A694E5889F1}">
      <dgm:prSet/>
      <dgm:spPr/>
      <dgm:t>
        <a:bodyPr/>
        <a:lstStyle/>
        <a:p>
          <a:endParaRPr lang="cs-CZ"/>
        </a:p>
      </dgm:t>
    </dgm:pt>
    <dgm:pt modelId="{FDD50649-5AB9-44A9-AB6D-A4BCFB316624}">
      <dgm:prSet/>
      <dgm:spPr/>
      <dgm:t>
        <a:bodyPr/>
        <a:lstStyle/>
        <a:p>
          <a:pPr algn="just"/>
          <a:r>
            <a:rPr lang="cs-CZ" dirty="0">
              <a:solidFill>
                <a:srgbClr val="00549F"/>
              </a:solidFill>
            </a:rPr>
            <a:t>v</a:t>
          </a:r>
          <a:r>
            <a:rPr lang="cs-CZ" b="0" i="0" dirty="0">
              <a:solidFill>
                <a:srgbClr val="00549F"/>
              </a:solidFill>
            </a:rPr>
            <a:t>yplněním </a:t>
          </a:r>
          <a:r>
            <a:rPr lang="cs-CZ" b="1" i="0" dirty="0">
              <a:solidFill>
                <a:srgbClr val="00549F"/>
              </a:solidFill>
            </a:rPr>
            <a:t>tiskopisu</a:t>
          </a:r>
          <a:r>
            <a:rPr lang="cs-CZ" b="0" i="0" dirty="0">
              <a:solidFill>
                <a:srgbClr val="00549F"/>
              </a:solidFill>
            </a:rPr>
            <a:t> s přílohami.</a:t>
          </a:r>
          <a:endParaRPr lang="cs-CZ" dirty="0">
            <a:solidFill>
              <a:srgbClr val="00549F"/>
            </a:solidFill>
          </a:endParaRPr>
        </a:p>
      </dgm:t>
    </dgm:pt>
    <dgm:pt modelId="{1CCE7EA4-7CB8-4116-8516-50A4F51ECF11}" type="parTrans" cxnId="{AE7C5C05-84CB-4A6B-83AE-0E0D64204770}">
      <dgm:prSet/>
      <dgm:spPr/>
    </dgm:pt>
    <dgm:pt modelId="{DCD8F268-83C8-4B11-823D-5742EAA5466B}" type="sibTrans" cxnId="{AE7C5C05-84CB-4A6B-83AE-0E0D64204770}">
      <dgm:prSet/>
      <dgm:spPr/>
    </dgm:pt>
    <dgm:pt modelId="{AA22D40D-2D89-4C7F-B494-88166944A1C2}" type="pres">
      <dgm:prSet presAssocID="{54E12086-E7B6-40B6-8D5A-D50BC05B63CB}" presName="linear" presStyleCnt="0">
        <dgm:presLayoutVars>
          <dgm:animLvl val="lvl"/>
          <dgm:resizeHandles val="exact"/>
        </dgm:presLayoutVars>
      </dgm:prSet>
      <dgm:spPr/>
    </dgm:pt>
    <dgm:pt modelId="{D22A10CF-07E9-4706-B942-C1BD817BFB48}" type="pres">
      <dgm:prSet presAssocID="{11B24421-BC61-42FC-8CCF-CEF79ADEC12F}" presName="parentText" presStyleLbl="node1" presStyleIdx="0" presStyleCnt="1" custScaleY="147870">
        <dgm:presLayoutVars>
          <dgm:chMax val="0"/>
          <dgm:bulletEnabled val="1"/>
        </dgm:presLayoutVars>
      </dgm:prSet>
      <dgm:spPr/>
    </dgm:pt>
    <dgm:pt modelId="{0FE16248-E950-4313-8B0F-78557C65E952}" type="pres">
      <dgm:prSet presAssocID="{11B24421-BC61-42FC-8CCF-CEF79ADEC12F}" presName="childText" presStyleLbl="revTx" presStyleIdx="0" presStyleCnt="1" custScaleY="113514">
        <dgm:presLayoutVars>
          <dgm:bulletEnabled val="1"/>
        </dgm:presLayoutVars>
      </dgm:prSet>
      <dgm:spPr/>
    </dgm:pt>
  </dgm:ptLst>
  <dgm:cxnLst>
    <dgm:cxn modelId="{AE7C5C05-84CB-4A6B-83AE-0E0D64204770}" srcId="{11B24421-BC61-42FC-8CCF-CEF79ADEC12F}" destId="{FDD50649-5AB9-44A9-AB6D-A4BCFB316624}" srcOrd="2" destOrd="0" parTransId="{1CCE7EA4-7CB8-4116-8516-50A4F51ECF11}" sibTransId="{DCD8F268-83C8-4B11-823D-5742EAA5466B}"/>
    <dgm:cxn modelId="{AFD9F931-8E01-4EC6-97D2-627478739456}" type="presOf" srcId="{54E12086-E7B6-40B6-8D5A-D50BC05B63CB}" destId="{AA22D40D-2D89-4C7F-B494-88166944A1C2}" srcOrd="0" destOrd="0" presId="urn:microsoft.com/office/officeart/2005/8/layout/vList2"/>
    <dgm:cxn modelId="{5F1A7238-3257-4102-AD53-75C799B179FC}" type="presOf" srcId="{C7F4FFB4-6C32-4984-9AA0-F1BFF544436E}" destId="{0FE16248-E950-4313-8B0F-78557C65E952}" srcOrd="0" destOrd="1" presId="urn:microsoft.com/office/officeart/2005/8/layout/vList2"/>
    <dgm:cxn modelId="{EFF6C66E-F944-4E43-AB1F-6AD2A097CBF8}" srcId="{11B24421-BC61-42FC-8CCF-CEF79ADEC12F}" destId="{083A3E4C-46E0-4DDE-856F-4E9C83E08F23}" srcOrd="3" destOrd="0" parTransId="{8C337DD7-2F47-4F93-B10B-7D30E83D3D11}" sibTransId="{280876F5-7E04-4CB2-9429-C1D0A80BBEA6}"/>
    <dgm:cxn modelId="{7D0D0181-8494-474D-8E4F-695C6F70B120}" type="presOf" srcId="{11B24421-BC61-42FC-8CCF-CEF79ADEC12F}" destId="{D22A10CF-07E9-4706-B942-C1BD817BFB48}" srcOrd="0" destOrd="0" presId="urn:microsoft.com/office/officeart/2005/8/layout/vList2"/>
    <dgm:cxn modelId="{2A4BD7BF-719C-4E13-970C-8A694E5889F1}" srcId="{11B24421-BC61-42FC-8CCF-CEF79ADEC12F}" destId="{C7F4FFB4-6C32-4984-9AA0-F1BFF544436E}" srcOrd="1" destOrd="0" parTransId="{5D156A7E-5A8E-4042-8475-D3279B66B9D1}" sibTransId="{150AAC09-07C5-438F-894B-72E289E71958}"/>
    <dgm:cxn modelId="{12EE8AC1-3314-4B9B-8A88-AA47379D151F}" type="presOf" srcId="{FDD50649-5AB9-44A9-AB6D-A4BCFB316624}" destId="{0FE16248-E950-4313-8B0F-78557C65E952}" srcOrd="0" destOrd="2" presId="urn:microsoft.com/office/officeart/2005/8/layout/vList2"/>
    <dgm:cxn modelId="{A7766ACE-198F-4145-8885-7E83A481630A}" srcId="{54E12086-E7B6-40B6-8D5A-D50BC05B63CB}" destId="{11B24421-BC61-42FC-8CCF-CEF79ADEC12F}" srcOrd="0" destOrd="0" parTransId="{2D5FC34C-1E8F-41FC-BD79-9F568E7BD195}" sibTransId="{9FEFE4CC-D411-4B68-851E-E38811AE524E}"/>
    <dgm:cxn modelId="{2E3D6ADC-D8FF-4E90-9D37-C1102BF63BA8}" type="presOf" srcId="{083A3E4C-46E0-4DDE-856F-4E9C83E08F23}" destId="{0FE16248-E950-4313-8B0F-78557C65E952}" srcOrd="0" destOrd="3" presId="urn:microsoft.com/office/officeart/2005/8/layout/vList2"/>
    <dgm:cxn modelId="{11B5F5F1-57BC-4978-BD29-059592B0E0C9}" type="presOf" srcId="{33DBC011-6B7F-47AE-AF7A-27206851C66A}" destId="{0FE16248-E950-4313-8B0F-78557C65E952}" srcOrd="0" destOrd="0" presId="urn:microsoft.com/office/officeart/2005/8/layout/vList2"/>
    <dgm:cxn modelId="{B63A44F6-405E-4943-AD4C-1C210F7DF57F}" srcId="{11B24421-BC61-42FC-8CCF-CEF79ADEC12F}" destId="{33DBC011-6B7F-47AE-AF7A-27206851C66A}" srcOrd="0" destOrd="0" parTransId="{E0ACBB24-29DF-461A-AB2C-B7E9DC4D26DA}" sibTransId="{7B1427F1-CEAC-466D-A56C-FB16176C097F}"/>
    <dgm:cxn modelId="{C4F1A574-CDF7-4D66-B3B3-3C01411CFA0B}" type="presParOf" srcId="{AA22D40D-2D89-4C7F-B494-88166944A1C2}" destId="{D22A10CF-07E9-4706-B942-C1BD817BFB48}" srcOrd="0" destOrd="0" presId="urn:microsoft.com/office/officeart/2005/8/layout/vList2"/>
    <dgm:cxn modelId="{827E1A80-9535-423F-82DF-88DF1C5E5DE9}" type="presParOf" srcId="{AA22D40D-2D89-4C7F-B494-88166944A1C2}" destId="{0FE16248-E950-4313-8B0F-78557C65E95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C4259-3E06-4921-950C-F34F81C6F62F}">
      <dsp:nvSpPr>
        <dsp:cNvPr id="0" name=""/>
        <dsp:cNvSpPr/>
      </dsp:nvSpPr>
      <dsp:spPr>
        <a:xfrm>
          <a:off x="0" y="193431"/>
          <a:ext cx="10515600" cy="101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u="sng" kern="1200" dirty="0"/>
            <a:t>Doporučujeme co nejvíce informovat žáky o možnostech vzdělávání </a:t>
          </a:r>
          <a:endParaRPr lang="cs-CZ" sz="2800" kern="1200" dirty="0"/>
        </a:p>
      </dsp:txBody>
      <dsp:txXfrm>
        <a:off x="49610" y="243041"/>
        <a:ext cx="10416380" cy="917040"/>
      </dsp:txXfrm>
    </dsp:sp>
    <dsp:sp modelId="{28D642F6-3CB1-441B-AA6C-AD8C9045E24E}">
      <dsp:nvSpPr>
        <dsp:cNvPr id="0" name=""/>
        <dsp:cNvSpPr/>
      </dsp:nvSpPr>
      <dsp:spPr>
        <a:xfrm>
          <a:off x="0" y="1256369"/>
          <a:ext cx="10515600" cy="390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200" kern="1200" dirty="0">
            <a:solidFill>
              <a:srgbClr val="00549F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b="0" i="0" kern="1200" dirty="0">
              <a:solidFill>
                <a:srgbClr val="00549F"/>
              </a:solidFill>
            </a:rPr>
            <a:t>s kariérovým poradenstvím </a:t>
          </a:r>
          <a:r>
            <a:rPr lang="cs-CZ" sz="2200" b="1" i="0" kern="1200" dirty="0">
              <a:solidFill>
                <a:srgbClr val="00549F"/>
              </a:solidFill>
            </a:rPr>
            <a:t>začít již v nižších ročnících</a:t>
          </a:r>
          <a:r>
            <a:rPr lang="cs-CZ" sz="2200" b="0" i="0" kern="1200" dirty="0">
              <a:solidFill>
                <a:srgbClr val="00549F"/>
              </a:solidFill>
            </a:rPr>
            <a:t>, aby žáci měli dostatek času na informované rozhodování a přípravu</a:t>
          </a:r>
          <a:endParaRPr lang="cs-CZ" sz="2200" kern="1200" dirty="0">
            <a:solidFill>
              <a:srgbClr val="00549F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b="0" i="0" kern="1200" dirty="0">
              <a:solidFill>
                <a:srgbClr val="00549F"/>
              </a:solidFill>
            </a:rPr>
            <a:t>informovat žáky </a:t>
          </a:r>
          <a:r>
            <a:rPr lang="cs-CZ" sz="2200" b="1" i="0" kern="1200" dirty="0">
              <a:solidFill>
                <a:srgbClr val="00549F"/>
              </a:solidFill>
            </a:rPr>
            <a:t>o typech škol a jejich náročnosti:</a:t>
          </a:r>
          <a:endParaRPr lang="cs-CZ" sz="2200" kern="1200" dirty="0">
            <a:solidFill>
              <a:srgbClr val="00549F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cs-CZ" sz="2200" b="1" i="0" kern="1200" dirty="0">
              <a:solidFill>
                <a:srgbClr val="00549F"/>
              </a:solidFill>
            </a:rPr>
            <a:t>atlas školství</a:t>
          </a:r>
          <a:endParaRPr lang="cs-CZ" sz="2200" kern="1200" dirty="0">
            <a:solidFill>
              <a:srgbClr val="00549F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b="0" i="0" kern="1200" dirty="0">
              <a:solidFill>
                <a:srgbClr val="00549F"/>
              </a:solidFill>
            </a:rPr>
            <a:t>podpora žáků ve využívání zdrojů jako</a:t>
          </a:r>
          <a:endParaRPr lang="cs-CZ" sz="2200" kern="1200" dirty="0">
            <a:solidFill>
              <a:srgbClr val="00549F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cs-CZ" sz="2200" b="1" i="0" u="sng" kern="1200" dirty="0">
              <a:solidFill>
                <a:srgbClr val="00549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www.infoabsolvent.cz</a:t>
          </a:r>
          <a:r>
            <a:rPr lang="cs-CZ" sz="2200" b="1" i="0" u="sng" kern="1200" dirty="0">
              <a:solidFill>
                <a:srgbClr val="00549F"/>
              </a:solidFill>
            </a:rPr>
            <a:t> </a:t>
          </a:r>
          <a:r>
            <a:rPr lang="cs-CZ" sz="2200" b="1" u="sng" kern="1200" dirty="0">
              <a:solidFill>
                <a:srgbClr val="00549F"/>
              </a:solidFill>
            </a:rPr>
            <a:t> </a:t>
          </a:r>
          <a:endParaRPr lang="cs-CZ" sz="2200" u="sng" kern="1200" dirty="0">
            <a:solidFill>
              <a:srgbClr val="00549F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cs-CZ" sz="2200" b="1" u="sng" kern="1200" dirty="0">
              <a:solidFill>
                <a:srgbClr val="00549F"/>
              </a:solidFill>
            </a:rPr>
            <a:t>www.vzdelavanivdatech.cz      </a:t>
          </a:r>
          <a:endParaRPr lang="cs-CZ" sz="2200" u="sng" kern="1200" dirty="0">
            <a:solidFill>
              <a:srgbClr val="00549F"/>
            </a:solidFill>
          </a:endParaRPr>
        </a:p>
      </dsp:txBody>
      <dsp:txXfrm>
        <a:off x="0" y="1256369"/>
        <a:ext cx="10515600" cy="39060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518C6-1E04-40EC-8F81-C0672AB2596E}">
      <dsp:nvSpPr>
        <dsp:cNvPr id="0" name=""/>
        <dsp:cNvSpPr/>
      </dsp:nvSpPr>
      <dsp:spPr>
        <a:xfrm>
          <a:off x="0" y="65188"/>
          <a:ext cx="10515600" cy="705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u="sng" kern="1200" dirty="0"/>
            <a:t>Kolik </a:t>
          </a:r>
          <a:r>
            <a:rPr lang="cs-CZ" sz="2700" b="1" i="0" u="sng" kern="1200" dirty="0"/>
            <a:t>přihlášek může uchazeč podávat</a:t>
          </a:r>
          <a:endParaRPr lang="cs-CZ" sz="2700" kern="1200" dirty="0"/>
        </a:p>
      </dsp:txBody>
      <dsp:txXfrm>
        <a:off x="34449" y="99637"/>
        <a:ext cx="10446702" cy="636786"/>
      </dsp:txXfrm>
    </dsp:sp>
    <dsp:sp modelId="{B1DC6945-F8F9-4C59-B76E-4846FE62BBCB}">
      <dsp:nvSpPr>
        <dsp:cNvPr id="0" name=""/>
        <dsp:cNvSpPr/>
      </dsp:nvSpPr>
      <dsp:spPr>
        <a:xfrm>
          <a:off x="0" y="770872"/>
          <a:ext cx="10515600" cy="465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100" kern="1200" dirty="0">
            <a:solidFill>
              <a:srgbClr val="00549F"/>
            </a:solidFill>
          </a:endParaRPr>
        </a:p>
        <a:p>
          <a:pPr marL="228600" lvl="1" indent="-228600" algn="just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b="0" i="0" kern="1200" dirty="0">
              <a:solidFill>
                <a:srgbClr val="00549F"/>
              </a:solidFill>
            </a:rPr>
            <a:t>Uchazeč v oboru s maturitní zkouškou může pro 1. kolo přijímacího řízení </a:t>
          </a:r>
          <a:r>
            <a:rPr lang="cs-CZ" sz="2100" b="1" i="0" kern="1200" dirty="0">
              <a:solidFill>
                <a:srgbClr val="00549F"/>
              </a:solidFill>
            </a:rPr>
            <a:t>podat přihlášku až na tři střední školy nebo tři maturitní obory (příp. odborná zaměření téhož oboru podle ŠVP) v rámci jedné střední školy. </a:t>
          </a:r>
          <a:endParaRPr lang="cs-CZ" sz="2100" kern="1200" dirty="0">
            <a:solidFill>
              <a:srgbClr val="00549F"/>
            </a:solidFill>
          </a:endParaRPr>
        </a:p>
        <a:p>
          <a:pPr marL="228600" lvl="1" indent="-228600" algn="just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b="0" i="0" kern="1200" dirty="0">
              <a:solidFill>
                <a:srgbClr val="00549F"/>
              </a:solidFill>
            </a:rPr>
            <a:t>Kromě tří výše zmíněných přihlášek může uchazeč v prvním kole přijímacího řízení </a:t>
          </a:r>
          <a:r>
            <a:rPr lang="cs-CZ" sz="2100" b="1" i="0" kern="1200" dirty="0">
              <a:solidFill>
                <a:srgbClr val="00549F"/>
              </a:solidFill>
            </a:rPr>
            <a:t>podat navíc až dvě přihlášky do oborů s talentovou zkouškou. </a:t>
          </a:r>
          <a:endParaRPr lang="cs-CZ" sz="2100" kern="1200" dirty="0">
            <a:solidFill>
              <a:srgbClr val="00549F"/>
            </a:solidFill>
          </a:endParaRPr>
        </a:p>
        <a:p>
          <a:pPr marL="228600" lvl="1" indent="-228600" algn="just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b="0" i="0" kern="1200" dirty="0">
              <a:solidFill>
                <a:srgbClr val="00549F"/>
              </a:solidFill>
            </a:rPr>
            <a:t>Může tak v prvním kole podat dohromady </a:t>
          </a:r>
          <a:r>
            <a:rPr lang="cs-CZ" sz="2100" b="1" i="0" kern="1200" dirty="0">
              <a:solidFill>
                <a:srgbClr val="00549F"/>
              </a:solidFill>
            </a:rPr>
            <a:t>až 5 přihlášek </a:t>
          </a:r>
          <a:r>
            <a:rPr lang="cs-CZ" sz="2100" b="0" i="0" kern="1200" dirty="0">
              <a:solidFill>
                <a:srgbClr val="00549F"/>
              </a:solidFill>
            </a:rPr>
            <a:t>(JPZ však přesto může konat maximálně dvakrát). </a:t>
          </a:r>
          <a:endParaRPr lang="cs-CZ" sz="2100" kern="1200" dirty="0">
            <a:solidFill>
              <a:srgbClr val="00549F"/>
            </a:solidFill>
          </a:endParaRPr>
        </a:p>
        <a:p>
          <a:pPr marL="228600" lvl="1" indent="-228600" algn="just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>
              <a:solidFill>
                <a:srgbClr val="00549F"/>
              </a:solidFill>
            </a:rPr>
            <a:t>Přihlášky ke střednímu vzdělávání do všech oborů středního vzdělání se podávají </a:t>
          </a:r>
          <a:r>
            <a:rPr lang="cs-CZ" sz="2100" b="1" kern="1200" dirty="0">
              <a:solidFill>
                <a:srgbClr val="00549F"/>
              </a:solidFill>
            </a:rPr>
            <a:t>od 1. února do 20. února 2025.</a:t>
          </a:r>
          <a:r>
            <a:rPr lang="cs-CZ" sz="2100" kern="1200" dirty="0">
              <a:solidFill>
                <a:srgbClr val="00549F"/>
              </a:solidFill>
            </a:rPr>
            <a:t> </a:t>
          </a:r>
        </a:p>
      </dsp:txBody>
      <dsp:txXfrm>
        <a:off x="0" y="770872"/>
        <a:ext cx="10515600" cy="46596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5BE55-D9A7-48A4-AD4D-5AB115E3F9FB}">
      <dsp:nvSpPr>
        <dsp:cNvPr id="0" name=""/>
        <dsp:cNvSpPr/>
      </dsp:nvSpPr>
      <dsp:spPr>
        <a:xfrm>
          <a:off x="0" y="23445"/>
          <a:ext cx="10515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i="0" u="sng" kern="1200" dirty="0"/>
            <a:t>Prioritizace</a:t>
          </a:r>
          <a:endParaRPr lang="cs-CZ" sz="4400" kern="1200" dirty="0"/>
        </a:p>
      </dsp:txBody>
      <dsp:txXfrm>
        <a:off x="51517" y="74962"/>
        <a:ext cx="10412566" cy="952306"/>
      </dsp:txXfrm>
    </dsp:sp>
    <dsp:sp modelId="{59F8189D-86B1-4CF6-A53F-DA883683E03A}">
      <dsp:nvSpPr>
        <dsp:cNvPr id="0" name=""/>
        <dsp:cNvSpPr/>
      </dsp:nvSpPr>
      <dsp:spPr>
        <a:xfrm>
          <a:off x="0" y="1078785"/>
          <a:ext cx="10515600" cy="391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5880" rIns="312928" bIns="55880" numCol="1" spcCol="1270" anchor="t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b="0" i="0" kern="1200" dirty="0">
              <a:solidFill>
                <a:srgbClr val="00549F"/>
              </a:solidFill>
            </a:rPr>
            <a:t>Uchazeč se může přihlásit nejvýše na tři obory vzdělání bez talentové zkoušky a až na dva obory vzdělání s talentovou zkouškou. </a:t>
          </a:r>
          <a:r>
            <a:rPr lang="cs-CZ" sz="3400" b="1" i="0" kern="1200" dirty="0">
              <a:solidFill>
                <a:srgbClr val="00549F"/>
              </a:solidFill>
            </a:rPr>
            <a:t>Pořadí oborů (zaměření) uvedené v  přihlášce vyjadřuje přednostní volbu oboru středního vzdělání. V rámci prioritizace</a:t>
          </a:r>
          <a:r>
            <a:rPr lang="cs-CZ" sz="3400" b="0" i="0" kern="1200" dirty="0">
              <a:solidFill>
                <a:srgbClr val="00549F"/>
              </a:solidFill>
            </a:rPr>
            <a:t> uchazeči na přihlášce </a:t>
          </a:r>
          <a:r>
            <a:rPr lang="cs-CZ" sz="3400" b="1" i="0" kern="1200" dirty="0">
              <a:solidFill>
                <a:srgbClr val="00549F"/>
              </a:solidFill>
            </a:rPr>
            <a:t>závazně zvolí pořadí </a:t>
          </a:r>
          <a:r>
            <a:rPr lang="cs-CZ" sz="3400" b="0" i="0" kern="1200" dirty="0">
              <a:solidFill>
                <a:srgbClr val="00549F"/>
              </a:solidFill>
            </a:rPr>
            <a:t>škol podle své priority. </a:t>
          </a:r>
          <a:r>
            <a:rPr lang="cs-CZ" sz="3400" b="1" u="sng" kern="1200" dirty="0">
              <a:solidFill>
                <a:srgbClr val="00549F"/>
              </a:solidFill>
            </a:rPr>
            <a:t>Pořadí je závazné a nelze ho po 20. únoru měnit.</a:t>
          </a:r>
          <a:endParaRPr lang="cs-CZ" sz="3400" kern="1200" dirty="0">
            <a:solidFill>
              <a:srgbClr val="00549F"/>
            </a:solidFill>
          </a:endParaRPr>
        </a:p>
      </dsp:txBody>
      <dsp:txXfrm>
        <a:off x="0" y="1078785"/>
        <a:ext cx="10515600" cy="39164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E23AC-5D7E-4333-97C1-63116AC040F6}">
      <dsp:nvSpPr>
        <dsp:cNvPr id="0" name=""/>
        <dsp:cNvSpPr/>
      </dsp:nvSpPr>
      <dsp:spPr>
        <a:xfrm>
          <a:off x="0" y="446372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u="sng" kern="1200" dirty="0"/>
            <a:t>Kde se budou konat zkoušky</a:t>
          </a:r>
          <a:endParaRPr lang="cs-CZ" sz="3000" u="sng" kern="1200" dirty="0"/>
        </a:p>
      </dsp:txBody>
      <dsp:txXfrm>
        <a:off x="35125" y="481497"/>
        <a:ext cx="10445350" cy="649299"/>
      </dsp:txXfrm>
    </dsp:sp>
    <dsp:sp modelId="{58CE6CAF-7AFA-4A9B-BCF4-08909A0730BD}">
      <dsp:nvSpPr>
        <dsp:cNvPr id="0" name=""/>
        <dsp:cNvSpPr/>
      </dsp:nvSpPr>
      <dsp:spPr>
        <a:xfrm>
          <a:off x="0" y="1165921"/>
          <a:ext cx="10515600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1" kern="1200" dirty="0">
              <a:solidFill>
                <a:srgbClr val="00549F"/>
              </a:solidFill>
            </a:rPr>
            <a:t>Školní části přijímacích zkoušek </a:t>
          </a:r>
          <a:r>
            <a:rPr lang="cs-CZ" sz="2300" kern="1200" dirty="0">
              <a:solidFill>
                <a:srgbClr val="00549F"/>
              </a:solidFill>
            </a:rPr>
            <a:t>se konají v jednotlivých středních školách, které je vypisují.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1" kern="1200" dirty="0">
              <a:solidFill>
                <a:srgbClr val="00549F"/>
              </a:solidFill>
            </a:rPr>
            <a:t>JPZ se bude konat výhradně </a:t>
          </a:r>
          <a:r>
            <a:rPr lang="cs-CZ" sz="2300" kern="1200" dirty="0">
              <a:solidFill>
                <a:srgbClr val="00549F"/>
              </a:solidFill>
            </a:rPr>
            <a:t>na některých ze škol, na které se přihlásíte. Na oba termíny </a:t>
          </a:r>
          <a:r>
            <a:rPr lang="cs-CZ" sz="2300" b="1" kern="1200" dirty="0">
              <a:solidFill>
                <a:srgbClr val="00549F"/>
              </a:solidFill>
            </a:rPr>
            <a:t>může být určena stejná škola</a:t>
          </a:r>
          <a:r>
            <a:rPr lang="cs-CZ" sz="2300" kern="1200" dirty="0">
              <a:solidFill>
                <a:srgbClr val="00549F"/>
              </a:solidFill>
            </a:rPr>
            <a:t>. </a:t>
          </a:r>
          <a:r>
            <a:rPr lang="cs-CZ" sz="2300" b="0" i="0" kern="1200" dirty="0">
              <a:solidFill>
                <a:srgbClr val="00549F"/>
              </a:solidFill>
              <a:effectLst/>
            </a:rPr>
            <a:t>Rozdělovat se bude primárně podle vzdálenosti školy od bydliště uchazeče a sekundárně podle kapacity školy pro JPZ. </a:t>
          </a:r>
          <a:endParaRPr lang="cs-CZ" sz="2300" kern="1200" dirty="0">
            <a:solidFill>
              <a:srgbClr val="00549F"/>
            </a:solidFill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1" kern="1200" dirty="0">
              <a:solidFill>
                <a:srgbClr val="00549F"/>
              </a:solidFill>
            </a:rPr>
            <a:t>Náhradní termín </a:t>
          </a:r>
          <a:r>
            <a:rPr lang="cs-CZ" sz="2300" kern="1200" dirty="0">
              <a:solidFill>
                <a:srgbClr val="00549F"/>
              </a:solidFill>
            </a:rPr>
            <a:t>JPZ se bude konat ve škole, kde se měl konat termín řádný.</a:t>
          </a:r>
        </a:p>
      </dsp:txBody>
      <dsp:txXfrm>
        <a:off x="0" y="1165921"/>
        <a:ext cx="10515600" cy="2173500"/>
      </dsp:txXfrm>
    </dsp:sp>
    <dsp:sp modelId="{611A60F2-BC2C-4B3D-BB72-F41A5E7A9FAB}">
      <dsp:nvSpPr>
        <dsp:cNvPr id="0" name=""/>
        <dsp:cNvSpPr/>
      </dsp:nvSpPr>
      <dsp:spPr>
        <a:xfrm>
          <a:off x="0" y="3339422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u="sng" kern="1200" dirty="0"/>
            <a:t>Podání omluvy</a:t>
          </a:r>
          <a:endParaRPr lang="cs-CZ" sz="3000" u="sng" kern="1200" dirty="0"/>
        </a:p>
      </dsp:txBody>
      <dsp:txXfrm>
        <a:off x="35125" y="3374547"/>
        <a:ext cx="10445350" cy="649299"/>
      </dsp:txXfrm>
    </dsp:sp>
    <dsp:sp modelId="{E7DD791A-1FFE-4D3D-B846-5467DA724928}">
      <dsp:nvSpPr>
        <dsp:cNvPr id="0" name=""/>
        <dsp:cNvSpPr/>
      </dsp:nvSpPr>
      <dsp:spPr>
        <a:xfrm>
          <a:off x="0" y="4058972"/>
          <a:ext cx="1051560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 dirty="0">
              <a:solidFill>
                <a:srgbClr val="00549F"/>
              </a:solidFill>
            </a:rPr>
            <a:t>Pakliže se uchazeči nemohou v </a:t>
          </a:r>
          <a:r>
            <a:rPr lang="cs-CZ" sz="2300" b="1" kern="1200" dirty="0">
              <a:solidFill>
                <a:srgbClr val="00549F"/>
              </a:solidFill>
            </a:rPr>
            <a:t>řádném termínu </a:t>
          </a:r>
          <a:r>
            <a:rPr lang="cs-CZ" sz="2300" kern="1200" dirty="0">
              <a:solidFill>
                <a:srgbClr val="00549F"/>
              </a:solidFill>
            </a:rPr>
            <a:t>dostavit ke konání testů (např. z důvodu nemoci apod.), mohou se omluvit řediteli SŠ, kde měli konat JPZ. Pokud ředitel školy omluvu uzná, uchazeči mohou konat zkoušku v </a:t>
          </a:r>
          <a:r>
            <a:rPr lang="cs-CZ" sz="2300" b="1" kern="1200" dirty="0">
              <a:solidFill>
                <a:srgbClr val="00549F"/>
              </a:solidFill>
            </a:rPr>
            <a:t>náhradním termínu</a:t>
          </a:r>
          <a:r>
            <a:rPr lang="cs-CZ" sz="2300" kern="1200" dirty="0">
              <a:solidFill>
                <a:srgbClr val="00549F"/>
              </a:solidFill>
            </a:rPr>
            <a:t>.</a:t>
          </a:r>
        </a:p>
      </dsp:txBody>
      <dsp:txXfrm>
        <a:off x="0" y="4058972"/>
        <a:ext cx="10515600" cy="10557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A2DEE-CE8F-423A-99A4-F11829939A89}">
      <dsp:nvSpPr>
        <dsp:cNvPr id="0" name=""/>
        <dsp:cNvSpPr/>
      </dsp:nvSpPr>
      <dsp:spPr>
        <a:xfrm>
          <a:off x="0" y="31042"/>
          <a:ext cx="10515600" cy="4239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just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b="1" i="0" kern="1200" dirty="0"/>
            <a:t>Pozvánky </a:t>
          </a:r>
          <a:r>
            <a:rPr lang="cs-CZ" sz="4100" i="0" kern="1200" dirty="0"/>
            <a:t>k JPZ, talentové zkoušce a školní přijímací zkoušce posílá ředitel školy, a to 14 dnů před termínem konání, a to bu</a:t>
          </a:r>
          <a:r>
            <a:rPr lang="cs-CZ" sz="4100" kern="1200" dirty="0"/>
            <a:t>ď odesláním zprávy v systému (platí pro elektronicky podané přihlášky) nebo zašle v listinné podobě (platí pro listinné přihlášky).</a:t>
          </a:r>
          <a:r>
            <a:rPr lang="cs-CZ" sz="4100" i="0" kern="1200" dirty="0"/>
            <a:t> </a:t>
          </a:r>
          <a:endParaRPr lang="cs-CZ" sz="4100" kern="1200" dirty="0"/>
        </a:p>
      </dsp:txBody>
      <dsp:txXfrm>
        <a:off x="206947" y="237989"/>
        <a:ext cx="10101706" cy="38254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09859-7BD4-4F23-8E83-394E3B1D5ADA}">
      <dsp:nvSpPr>
        <dsp:cNvPr id="0" name=""/>
        <dsp:cNvSpPr/>
      </dsp:nvSpPr>
      <dsp:spPr>
        <a:xfrm>
          <a:off x="0" y="59564"/>
          <a:ext cx="10515600" cy="902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i="0" u="sng" kern="1200" dirty="0"/>
            <a:t>Termíny školní a talentové PZ</a:t>
          </a:r>
          <a:endParaRPr lang="cs-CZ" sz="3300" kern="1200" dirty="0"/>
        </a:p>
      </dsp:txBody>
      <dsp:txXfrm>
        <a:off x="44038" y="103602"/>
        <a:ext cx="10427524" cy="814049"/>
      </dsp:txXfrm>
    </dsp:sp>
    <dsp:sp modelId="{7A4EE899-8DD6-4B9C-880C-66E704055737}">
      <dsp:nvSpPr>
        <dsp:cNvPr id="0" name=""/>
        <dsp:cNvSpPr/>
      </dsp:nvSpPr>
      <dsp:spPr>
        <a:xfrm>
          <a:off x="0" y="961689"/>
          <a:ext cx="10515600" cy="437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b="0" i="0" kern="1200" dirty="0">
              <a:solidFill>
                <a:srgbClr val="00549F"/>
              </a:solidFill>
            </a:rPr>
            <a:t>Od </a:t>
          </a:r>
          <a:r>
            <a:rPr lang="cs-CZ" sz="2600" b="0" i="0" kern="1200" dirty="0" err="1">
              <a:solidFill>
                <a:srgbClr val="00549F"/>
              </a:solidFill>
            </a:rPr>
            <a:t>šk</a:t>
          </a:r>
          <a:r>
            <a:rPr lang="cs-CZ" sz="2600" b="0" i="0" kern="1200" dirty="0">
              <a:solidFill>
                <a:srgbClr val="00549F"/>
              </a:solidFill>
            </a:rPr>
            <a:t>. roku 2024/2025 jsou veškeré termíny související s přijímacím řízením ve všech kolech přijímacího řízení shodné pro obory vzdělání </a:t>
          </a:r>
          <a:r>
            <a:rPr lang="cs-CZ" sz="2600" b="1" i="0" kern="1200" dirty="0">
              <a:solidFill>
                <a:srgbClr val="00549F"/>
              </a:solidFill>
            </a:rPr>
            <a:t>s talentovými i bez talentových zkoušek</a:t>
          </a:r>
          <a:r>
            <a:rPr lang="cs-CZ" sz="2600" b="0" i="0" kern="1200" dirty="0">
              <a:solidFill>
                <a:srgbClr val="00549F"/>
              </a:solidFill>
            </a:rPr>
            <a:t>, </a:t>
          </a:r>
          <a:r>
            <a:rPr lang="cs-CZ" sz="2600" b="1" i="0" kern="1200" dirty="0">
              <a:solidFill>
                <a:srgbClr val="00549F"/>
              </a:solidFill>
            </a:rPr>
            <a:t>a to včetně termínu pro podání přihlášky</a:t>
          </a:r>
          <a:r>
            <a:rPr lang="cs-CZ" sz="2600" b="0" i="0" kern="1200" dirty="0">
              <a:solidFill>
                <a:srgbClr val="00549F"/>
              </a:solidFill>
            </a:rPr>
            <a:t>.</a:t>
          </a:r>
          <a:endParaRPr lang="cs-CZ" sz="2600" kern="1200" dirty="0">
            <a:solidFill>
              <a:srgbClr val="00549F"/>
            </a:solidFill>
          </a:endParaRP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solidFill>
                <a:srgbClr val="00549F"/>
              </a:solidFill>
            </a:rPr>
            <a:t>Termín pro konání alespoň dvou řádných termínů </a:t>
          </a:r>
          <a:r>
            <a:rPr lang="cs-CZ" sz="2600" b="1" kern="1200" dirty="0">
              <a:solidFill>
                <a:srgbClr val="00549F"/>
              </a:solidFill>
            </a:rPr>
            <a:t>školní a  talentové přijímací zkoušky </a:t>
          </a:r>
          <a:r>
            <a:rPr lang="cs-CZ" sz="2600" kern="1200" dirty="0">
              <a:solidFill>
                <a:srgbClr val="00549F"/>
              </a:solidFill>
            </a:rPr>
            <a:t>je stanoven v  pracovních dnech: </a:t>
          </a:r>
          <a:r>
            <a:rPr lang="cs-CZ" sz="2600" b="1" kern="1200" dirty="0">
              <a:solidFill>
                <a:srgbClr val="00549F"/>
              </a:solidFill>
            </a:rPr>
            <a:t>od 15. března do 23. dubna 2026.</a:t>
          </a:r>
          <a:endParaRPr lang="cs-CZ" sz="2600" kern="1200" dirty="0">
            <a:solidFill>
              <a:srgbClr val="00549F"/>
            </a:solidFill>
          </a:endParaRP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solidFill>
                <a:srgbClr val="00549F"/>
              </a:solidFill>
            </a:rPr>
            <a:t>Termín pro konání </a:t>
          </a:r>
          <a:r>
            <a:rPr lang="cs-CZ" sz="2600" b="1" kern="1200" dirty="0">
              <a:solidFill>
                <a:srgbClr val="00549F"/>
              </a:solidFill>
            </a:rPr>
            <a:t>alespoň jednoho náhradního termínu </a:t>
          </a:r>
          <a:r>
            <a:rPr lang="cs-CZ" sz="2600" kern="1200" dirty="0">
              <a:solidFill>
                <a:srgbClr val="00549F"/>
              </a:solidFill>
            </a:rPr>
            <a:t>je stanoven v pracovních dnech: </a:t>
          </a:r>
          <a:r>
            <a:rPr lang="cs-CZ" sz="2600" b="1" kern="1200" dirty="0">
              <a:solidFill>
                <a:srgbClr val="00549F"/>
              </a:solidFill>
            </a:rPr>
            <a:t>od 24. dubna do 5. května 2026.</a:t>
          </a:r>
          <a:endParaRPr lang="cs-CZ" sz="2600" kern="1200" dirty="0">
            <a:solidFill>
              <a:srgbClr val="00549F"/>
            </a:solidFill>
          </a:endParaRP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solidFill>
                <a:srgbClr val="00549F"/>
              </a:solidFill>
            </a:rPr>
            <a:t>Termíny jsou stanoveny tak, aby se alespoň jeden termín konal v jiný den než JPZ. </a:t>
          </a:r>
        </a:p>
      </dsp:txBody>
      <dsp:txXfrm>
        <a:off x="0" y="961689"/>
        <a:ext cx="10515600" cy="43718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5E3BC-9470-405E-AFB9-613272042307}">
      <dsp:nvSpPr>
        <dsp:cNvPr id="0" name=""/>
        <dsp:cNvSpPr/>
      </dsp:nvSpPr>
      <dsp:spPr>
        <a:xfrm>
          <a:off x="0" y="60684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u="sng" kern="1200" dirty="0"/>
            <a:t>Přípravu zadání testů JPZ, distribuci a zpracování a hodnocení výsledků testů zajišťuje CZVV </a:t>
          </a:r>
          <a:endParaRPr lang="cs-CZ" sz="3300" kern="1200" dirty="0"/>
        </a:p>
      </dsp:txBody>
      <dsp:txXfrm>
        <a:off x="64083" y="124767"/>
        <a:ext cx="10387434" cy="1184574"/>
      </dsp:txXfrm>
    </dsp:sp>
    <dsp:sp modelId="{58875DD3-0E12-4483-86B6-957F5EB1AFDE}">
      <dsp:nvSpPr>
        <dsp:cNvPr id="0" name=""/>
        <dsp:cNvSpPr/>
      </dsp:nvSpPr>
      <dsp:spPr>
        <a:xfrm>
          <a:off x="0" y="1373424"/>
          <a:ext cx="10515600" cy="3893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solidFill>
                <a:srgbClr val="00549F"/>
              </a:solidFill>
            </a:rPr>
            <a:t>Hodnocení JPZ se na celkovém hodnocení splnění kritérií přijímacího řízení uchazečem podílí nejméně </a:t>
          </a:r>
          <a:r>
            <a:rPr lang="cs-CZ" sz="2600" b="1" kern="1200" dirty="0">
              <a:solidFill>
                <a:srgbClr val="00549F"/>
              </a:solidFill>
            </a:rPr>
            <a:t>60 %</a:t>
          </a:r>
          <a:r>
            <a:rPr lang="cs-CZ" sz="2600" kern="1200" dirty="0">
              <a:solidFill>
                <a:srgbClr val="00549F"/>
              </a:solidFill>
            </a:rPr>
            <a:t>, v případě přijímacího řízení do oborů vzdělání </a:t>
          </a:r>
          <a:r>
            <a:rPr lang="cs-CZ" sz="2600" b="1" kern="1200" dirty="0">
              <a:solidFill>
                <a:srgbClr val="00549F"/>
              </a:solidFill>
            </a:rPr>
            <a:t>Gymnázium se sportovní přípravou </a:t>
          </a:r>
          <a:r>
            <a:rPr lang="cs-CZ" sz="2600" kern="1200" dirty="0">
              <a:solidFill>
                <a:srgbClr val="00549F"/>
              </a:solidFill>
            </a:rPr>
            <a:t>nejméně </a:t>
          </a:r>
          <a:r>
            <a:rPr lang="cs-CZ" sz="2600" b="1" kern="1200" dirty="0">
              <a:solidFill>
                <a:srgbClr val="00549F"/>
              </a:solidFill>
            </a:rPr>
            <a:t>40 %</a:t>
          </a:r>
          <a:r>
            <a:rPr lang="cs-CZ" sz="2600" kern="1200" dirty="0">
              <a:solidFill>
                <a:srgbClr val="00549F"/>
              </a:solidFill>
            </a:rPr>
            <a:t>. </a:t>
          </a: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solidFill>
                <a:srgbClr val="00549F"/>
              </a:solidFill>
            </a:rPr>
            <a:t>Uchazeči se do celkového hodnocení </a:t>
          </a:r>
          <a:r>
            <a:rPr lang="cs-CZ" sz="2600" b="1" kern="1200" dirty="0">
              <a:solidFill>
                <a:srgbClr val="00549F"/>
              </a:solidFill>
            </a:rPr>
            <a:t>započítává vždy lepší výsledek písemného testu z ČJ a literatury a písemného testu z Matematiky a její aplikace </a:t>
          </a:r>
          <a:r>
            <a:rPr lang="cs-CZ" sz="2600" kern="1200" dirty="0">
              <a:solidFill>
                <a:srgbClr val="00549F"/>
              </a:solidFill>
            </a:rPr>
            <a:t>ze dvou možných výsledků ve dvou možných termínech. </a:t>
          </a: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i="0" kern="1200" dirty="0">
              <a:solidFill>
                <a:srgbClr val="00549F"/>
              </a:solidFill>
            </a:rPr>
            <a:t>Maximální možný počet dosažených bodů v testech z matematiky i českého jazyka a literatury je </a:t>
          </a:r>
          <a:r>
            <a:rPr lang="cs-CZ" sz="2600" b="1" i="0" kern="1200" dirty="0">
              <a:solidFill>
                <a:srgbClr val="00549F"/>
              </a:solidFill>
            </a:rPr>
            <a:t>50 bodů</a:t>
          </a:r>
          <a:r>
            <a:rPr lang="cs-CZ" sz="2600" i="0" kern="1200" dirty="0">
              <a:solidFill>
                <a:srgbClr val="00549F"/>
              </a:solidFill>
            </a:rPr>
            <a:t>. Minimální hranice úspěšnosti není centrálně stanovena, </a:t>
          </a:r>
          <a:r>
            <a:rPr lang="cs-CZ" sz="2600" b="1" i="0" kern="1200" dirty="0">
              <a:solidFill>
                <a:srgbClr val="00549F"/>
              </a:solidFill>
            </a:rPr>
            <a:t>školy si však mohou minimální hranici stanovit samy v rámci kritérií pro přijetí.</a:t>
          </a:r>
          <a:endParaRPr lang="cs-CZ" sz="2600" kern="1200" dirty="0">
            <a:solidFill>
              <a:srgbClr val="00549F"/>
            </a:solidFill>
          </a:endParaRPr>
        </a:p>
      </dsp:txBody>
      <dsp:txXfrm>
        <a:off x="0" y="1373424"/>
        <a:ext cx="10515600" cy="38936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92370-84CD-473D-B8CD-ED3AC03D6FAD}">
      <dsp:nvSpPr>
        <dsp:cNvPr id="0" name=""/>
        <dsp:cNvSpPr/>
      </dsp:nvSpPr>
      <dsp:spPr>
        <a:xfrm>
          <a:off x="0" y="51918"/>
          <a:ext cx="10515600" cy="1089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u="sng" kern="1200" dirty="0"/>
            <a:t>Nově se pořadí stanoví až po náhradním termínu</a:t>
          </a:r>
          <a:endParaRPr lang="cs-CZ" sz="3900" kern="1200" dirty="0"/>
        </a:p>
      </dsp:txBody>
      <dsp:txXfrm>
        <a:off x="53163" y="105081"/>
        <a:ext cx="10409274" cy="982725"/>
      </dsp:txXfrm>
    </dsp:sp>
    <dsp:sp modelId="{2445FE09-8E91-4E09-BBD5-98FFC5DA9714}">
      <dsp:nvSpPr>
        <dsp:cNvPr id="0" name=""/>
        <dsp:cNvSpPr/>
      </dsp:nvSpPr>
      <dsp:spPr>
        <a:xfrm>
          <a:off x="0" y="1140970"/>
          <a:ext cx="10515600" cy="452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9530" rIns="277368" bIns="4953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 dirty="0">
              <a:solidFill>
                <a:srgbClr val="00549F"/>
              </a:solidFill>
            </a:rPr>
            <a:t>CZVV do systému vloží </a:t>
          </a:r>
          <a:r>
            <a:rPr lang="cs-CZ" sz="3000" b="1" kern="1200" dirty="0">
              <a:solidFill>
                <a:srgbClr val="00549F"/>
              </a:solidFill>
            </a:rPr>
            <a:t>6. května 2026 výsledky </a:t>
          </a:r>
          <a:r>
            <a:rPr lang="cs-CZ" sz="3000" kern="1200" dirty="0">
              <a:solidFill>
                <a:srgbClr val="00549F"/>
              </a:solidFill>
            </a:rPr>
            <a:t>JPZ a SŠ si je stáhnou.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 dirty="0">
              <a:solidFill>
                <a:srgbClr val="00549F"/>
              </a:solidFill>
            </a:rPr>
            <a:t>SŠ na základě výsledků JPZ, školní přijímací zkoušky a dalších kritérií </a:t>
          </a:r>
          <a:r>
            <a:rPr lang="cs-CZ" sz="3000" b="1" kern="1200" dirty="0">
              <a:solidFill>
                <a:srgbClr val="00549F"/>
              </a:solidFill>
            </a:rPr>
            <a:t>stanoví jednoznačné pořadí uchazečů</a:t>
          </a:r>
          <a:r>
            <a:rPr lang="cs-CZ" sz="3000" kern="1200" dirty="0">
              <a:solidFill>
                <a:srgbClr val="00549F"/>
              </a:solidFill>
            </a:rPr>
            <a:t>.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b="1" kern="1200" dirty="0">
              <a:solidFill>
                <a:srgbClr val="00549F"/>
              </a:solidFill>
            </a:rPr>
            <a:t>11. května 2026 ředitel školy </a:t>
          </a:r>
          <a:r>
            <a:rPr lang="cs-CZ" sz="3000" kern="1200" dirty="0">
              <a:solidFill>
                <a:srgbClr val="00549F"/>
              </a:solidFill>
            </a:rPr>
            <a:t>vyplní údaje o pořadí uchazečů do systému. Pořadí musí být unikátní – nesmí být dva uchazeči na stejném místě. Uchazeči, kteří nesplnili kritéria přijímacího řízení, mají uveden příznak „nesplnil kritéria“ a pořadí nemají vyplněno.</a:t>
          </a:r>
        </a:p>
      </dsp:txBody>
      <dsp:txXfrm>
        <a:off x="0" y="1140970"/>
        <a:ext cx="10515600" cy="45208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82477-4860-4E6D-A049-E1F44F1FBAF9}">
      <dsp:nvSpPr>
        <dsp:cNvPr id="0" name=""/>
        <dsp:cNvSpPr/>
      </dsp:nvSpPr>
      <dsp:spPr>
        <a:xfrm>
          <a:off x="0" y="122206"/>
          <a:ext cx="105156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b="1" u="sng" kern="1200" dirty="0"/>
            <a:t>Vzdání se místa</a:t>
          </a:r>
          <a:endParaRPr lang="cs-CZ" sz="5300" kern="1200" dirty="0"/>
        </a:p>
      </dsp:txBody>
      <dsp:txXfrm>
        <a:off x="62055" y="184261"/>
        <a:ext cx="10391490" cy="1147095"/>
      </dsp:txXfrm>
    </dsp:sp>
    <dsp:sp modelId="{FF0035FF-66B7-44E0-AA3B-15FC95ACCFFD}">
      <dsp:nvSpPr>
        <dsp:cNvPr id="0" name=""/>
        <dsp:cNvSpPr/>
      </dsp:nvSpPr>
      <dsp:spPr>
        <a:xfrm>
          <a:off x="0" y="1393411"/>
          <a:ext cx="10515600" cy="427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7310" rIns="376936" bIns="67310" numCol="1" spcCol="1270" anchor="t" anchorCtr="0">
          <a:noAutofit/>
        </a:bodyPr>
        <a:lstStyle/>
        <a:p>
          <a:pPr marL="285750" lvl="1" indent="-285750" algn="just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4100" kern="1200" dirty="0">
              <a:solidFill>
                <a:srgbClr val="00549F"/>
              </a:solidFill>
            </a:rPr>
            <a:t>V případě, že uchazeč </a:t>
          </a:r>
          <a:r>
            <a:rPr lang="cs-CZ" sz="4100" b="1" kern="1200" dirty="0">
              <a:solidFill>
                <a:srgbClr val="00549F"/>
              </a:solidFill>
            </a:rPr>
            <a:t>nechce nastoupit do oboru vzdělání</a:t>
          </a:r>
          <a:r>
            <a:rPr lang="cs-CZ" sz="4100" kern="1200" dirty="0">
              <a:solidFill>
                <a:srgbClr val="00549F"/>
              </a:solidFill>
            </a:rPr>
            <a:t>, kam byl přijat, zpravidla v tomto oboru </a:t>
          </a:r>
          <a:r>
            <a:rPr lang="cs-CZ" sz="4100" b="1" kern="1200" dirty="0">
              <a:solidFill>
                <a:srgbClr val="00549F"/>
              </a:solidFill>
            </a:rPr>
            <a:t>podá „vzdání se“ svého místa</a:t>
          </a:r>
          <a:r>
            <a:rPr lang="cs-CZ" sz="4100" kern="1200" dirty="0">
              <a:solidFill>
                <a:srgbClr val="00549F"/>
              </a:solidFill>
            </a:rPr>
            <a:t>, škola to zapíše do systému. </a:t>
          </a:r>
        </a:p>
        <a:p>
          <a:pPr marL="285750" lvl="1" indent="-285750" algn="just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4100" kern="1200" dirty="0">
              <a:solidFill>
                <a:srgbClr val="00549F"/>
              </a:solidFill>
            </a:rPr>
            <a:t>Teprve potom bude mít zákonný zástupce nebo uchazeč možnost podat přihlášku do 2. nebo dalšího kola v jiných školách/oborech.</a:t>
          </a:r>
        </a:p>
      </dsp:txBody>
      <dsp:txXfrm>
        <a:off x="0" y="1393411"/>
        <a:ext cx="10515600" cy="42786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FC66E-6C73-47C7-A4EE-809F5447CF7C}">
      <dsp:nvSpPr>
        <dsp:cNvPr id="0" name=""/>
        <dsp:cNvSpPr/>
      </dsp:nvSpPr>
      <dsp:spPr>
        <a:xfrm>
          <a:off x="0" y="219114"/>
          <a:ext cx="10515600" cy="871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i="0" u="sng" kern="1200" dirty="0"/>
            <a:t>Přihláška do 2. kola přijímacího řízení</a:t>
          </a:r>
          <a:endParaRPr lang="cs-CZ" sz="3300" kern="1200" dirty="0"/>
        </a:p>
      </dsp:txBody>
      <dsp:txXfrm>
        <a:off x="42564" y="261678"/>
        <a:ext cx="10430472" cy="786801"/>
      </dsp:txXfrm>
    </dsp:sp>
    <dsp:sp modelId="{FA42FC12-7FD1-465B-B4C6-CCF6DCD14072}">
      <dsp:nvSpPr>
        <dsp:cNvPr id="0" name=""/>
        <dsp:cNvSpPr/>
      </dsp:nvSpPr>
      <dsp:spPr>
        <a:xfrm>
          <a:off x="0" y="1091044"/>
          <a:ext cx="10515600" cy="4166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b="1" kern="1200" dirty="0">
              <a:solidFill>
                <a:srgbClr val="00549F"/>
              </a:solidFill>
            </a:rPr>
            <a:t>do 18. května 2026 </a:t>
          </a:r>
          <a:r>
            <a:rPr lang="cs-CZ" sz="2600" kern="1200" dirty="0">
              <a:solidFill>
                <a:srgbClr val="00549F"/>
              </a:solidFill>
            </a:rPr>
            <a:t>- vložení základních údajů do systému (škol-obor-forma, počet volných míst, kritéria).</a:t>
          </a: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b="1" kern="1200" dirty="0">
              <a:solidFill>
                <a:srgbClr val="00549F"/>
              </a:solidFill>
            </a:rPr>
            <a:t>Systém bude disponovat verifikačním algoritmem pro ověření, zda uchazeč již nebyl přijat v 1. kole.</a:t>
          </a:r>
          <a:endParaRPr lang="cs-CZ" sz="2600" kern="1200" dirty="0">
            <a:solidFill>
              <a:srgbClr val="00549F"/>
            </a:solidFill>
          </a:endParaRP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b="1" kern="1200" dirty="0">
              <a:solidFill>
                <a:srgbClr val="00549F"/>
              </a:solidFill>
            </a:rPr>
            <a:t>Do 2. kola se mohou hlásit</a:t>
          </a:r>
          <a:r>
            <a:rPr lang="cs-CZ" sz="2600" kern="1200" dirty="0">
              <a:solidFill>
                <a:srgbClr val="00549F"/>
              </a:solidFill>
            </a:rPr>
            <a:t>:</a:t>
          </a:r>
        </a:p>
        <a:p>
          <a:pPr marL="457200" lvl="2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solidFill>
                <a:srgbClr val="00549F"/>
              </a:solidFill>
            </a:rPr>
            <a:t>uchazeči, kteří </a:t>
          </a:r>
          <a:r>
            <a:rPr lang="cs-CZ" sz="2600" b="1" kern="1200" dirty="0">
              <a:solidFill>
                <a:srgbClr val="00549F"/>
              </a:solidFill>
            </a:rPr>
            <a:t>neuspěli v 1. kole </a:t>
          </a:r>
          <a:r>
            <a:rPr lang="cs-CZ" sz="2600" kern="1200" dirty="0">
              <a:solidFill>
                <a:srgbClr val="00549F"/>
              </a:solidFill>
            </a:rPr>
            <a:t>přijímacího řízení,</a:t>
          </a:r>
        </a:p>
        <a:p>
          <a:pPr marL="457200" lvl="2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b="1" kern="1200" dirty="0">
              <a:solidFill>
                <a:srgbClr val="00549F"/>
              </a:solidFill>
            </a:rPr>
            <a:t>uchazeči, kteří v prvním kole JPZ nekonali</a:t>
          </a:r>
          <a:r>
            <a:rPr lang="cs-CZ" sz="2600" kern="1200" dirty="0">
              <a:solidFill>
                <a:srgbClr val="00549F"/>
              </a:solidFill>
            </a:rPr>
            <a:t>, se mohou ucházet i o přijetí do oboru vzdělání, kde se povinně koná JPZ. Za JPZ (obdobně jako v prvním kole, pokud se přihlásí a JPZ nekonají) </a:t>
          </a:r>
          <a:r>
            <a:rPr lang="cs-CZ" sz="2600" b="1" kern="1200" dirty="0">
              <a:solidFill>
                <a:srgbClr val="00549F"/>
              </a:solidFill>
            </a:rPr>
            <a:t>obdrží nula bodů</a:t>
          </a:r>
          <a:r>
            <a:rPr lang="cs-CZ" sz="2600" kern="1200" dirty="0">
              <a:solidFill>
                <a:srgbClr val="00549F"/>
              </a:solidFill>
            </a:rPr>
            <a:t>.</a:t>
          </a:r>
        </a:p>
        <a:p>
          <a:pPr marL="457200" lvl="2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solidFill>
                <a:srgbClr val="00549F"/>
              </a:solidFill>
            </a:rPr>
            <a:t>uchazeči, kteří se vzdají svého přijetí v 1. kole </a:t>
          </a:r>
          <a:r>
            <a:rPr lang="cs-CZ" sz="2600" b="1" kern="1200" dirty="0">
              <a:solidFill>
                <a:srgbClr val="00549F"/>
              </a:solidFill>
            </a:rPr>
            <a:t>do 22. května 2026</a:t>
          </a:r>
          <a:r>
            <a:rPr lang="cs-CZ" sz="2600" kern="1200" dirty="0">
              <a:solidFill>
                <a:srgbClr val="00549F"/>
              </a:solidFill>
            </a:rPr>
            <a:t>.</a:t>
          </a:r>
        </a:p>
      </dsp:txBody>
      <dsp:txXfrm>
        <a:off x="0" y="1091044"/>
        <a:ext cx="10515600" cy="416691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530F0-CB93-4BB5-93E4-F917C498B9C4}">
      <dsp:nvSpPr>
        <dsp:cNvPr id="0" name=""/>
        <dsp:cNvSpPr/>
      </dsp:nvSpPr>
      <dsp:spPr>
        <a:xfrm>
          <a:off x="0" y="73143"/>
          <a:ext cx="1051560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b="1" i="0" u="sng" kern="1200" dirty="0"/>
            <a:t>Přihláška do 3. kola přijímacího řízení</a:t>
          </a:r>
          <a:endParaRPr lang="cs-CZ" sz="5000" kern="1200" dirty="0"/>
        </a:p>
      </dsp:txBody>
      <dsp:txXfrm>
        <a:off x="58543" y="131686"/>
        <a:ext cx="10398514" cy="1082164"/>
      </dsp:txXfrm>
    </dsp:sp>
    <dsp:sp modelId="{5D530B54-E5D5-4BB2-A897-0B6E213AB821}">
      <dsp:nvSpPr>
        <dsp:cNvPr id="0" name=""/>
        <dsp:cNvSpPr/>
      </dsp:nvSpPr>
      <dsp:spPr>
        <a:xfrm>
          <a:off x="0" y="1272393"/>
          <a:ext cx="10515600" cy="424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3500" rIns="355600" bIns="63500" numCol="1" spcCol="1270" anchor="t" anchorCtr="0">
          <a:noAutofit/>
        </a:bodyPr>
        <a:lstStyle/>
        <a:p>
          <a:pPr marL="285750" lvl="1" indent="-285750" algn="just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900" b="0" i="0" kern="1200" dirty="0">
              <a:solidFill>
                <a:srgbClr val="00549F"/>
              </a:solidFill>
            </a:rPr>
            <a:t>podávání </a:t>
          </a:r>
          <a:r>
            <a:rPr lang="cs-CZ" sz="3900" b="1" i="0" kern="1200" dirty="0">
              <a:solidFill>
                <a:srgbClr val="00549F"/>
              </a:solidFill>
            </a:rPr>
            <a:t>pouze tiskopisů</a:t>
          </a:r>
          <a:r>
            <a:rPr lang="cs-CZ" sz="3900" b="0" i="0" kern="1200" dirty="0">
              <a:solidFill>
                <a:srgbClr val="00549F"/>
              </a:solidFill>
            </a:rPr>
            <a:t>, uchazeč nemůže využít systém</a:t>
          </a:r>
          <a:endParaRPr lang="cs-CZ" sz="3900" kern="1200" dirty="0">
            <a:solidFill>
              <a:srgbClr val="00549F"/>
            </a:solidFill>
          </a:endParaRPr>
        </a:p>
        <a:p>
          <a:pPr marL="285750" lvl="1" indent="-285750" algn="just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900" b="1" i="0" kern="1200" dirty="0">
              <a:solidFill>
                <a:srgbClr val="00549F"/>
              </a:solidFill>
            </a:rPr>
            <a:t>SŠ posílá uchazeči rozhodnutí o přijetí či nepřijetí </a:t>
          </a:r>
          <a:r>
            <a:rPr lang="cs-CZ" sz="3900" b="0" i="0" kern="1200" dirty="0">
              <a:solidFill>
                <a:srgbClr val="00549F"/>
              </a:solidFill>
            </a:rPr>
            <a:t>dle výsledku přijímacího řízení</a:t>
          </a:r>
          <a:endParaRPr lang="cs-CZ" sz="3900" kern="1200" dirty="0">
            <a:solidFill>
              <a:srgbClr val="00549F"/>
            </a:solidFill>
          </a:endParaRPr>
        </a:p>
        <a:p>
          <a:pPr marL="285750" lvl="1" indent="-285750" algn="just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900" b="0" i="0" kern="1200" dirty="0">
              <a:solidFill>
                <a:srgbClr val="00549F"/>
              </a:solidFill>
            </a:rPr>
            <a:t>SŠ zadává do systému přijímaného uchazeče </a:t>
          </a:r>
          <a:r>
            <a:rPr lang="cs-CZ" sz="3900" b="1" i="0" kern="1200" dirty="0">
              <a:solidFill>
                <a:srgbClr val="00549F"/>
              </a:solidFill>
            </a:rPr>
            <a:t>– nelze přijmout uchazeče přijatého v jiné škole – nejdříve se tam musí vzdát přijetí</a:t>
          </a:r>
          <a:r>
            <a:rPr lang="cs-CZ" sz="3900" b="0" i="0" kern="1200" dirty="0">
              <a:solidFill>
                <a:srgbClr val="00549F"/>
              </a:solidFill>
            </a:rPr>
            <a:t>.</a:t>
          </a:r>
          <a:endParaRPr lang="cs-CZ" sz="3900" kern="1200" dirty="0">
            <a:solidFill>
              <a:srgbClr val="00549F"/>
            </a:solidFill>
          </a:endParaRPr>
        </a:p>
      </dsp:txBody>
      <dsp:txXfrm>
        <a:off x="0" y="1272393"/>
        <a:ext cx="10515600" cy="4243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E6CA1-A22F-4C4B-A80C-D7EBC2AB6EE0}">
      <dsp:nvSpPr>
        <dsp:cNvPr id="0" name=""/>
        <dsp:cNvSpPr/>
      </dsp:nvSpPr>
      <dsp:spPr>
        <a:xfrm>
          <a:off x="0" y="29075"/>
          <a:ext cx="10515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i="0" u="sng" kern="1200"/>
            <a:t>Výsledková data k přihláškám na SŠ v roce 2025</a:t>
          </a:r>
          <a:endParaRPr lang="cs-CZ" sz="4000" kern="1200"/>
        </a:p>
      </dsp:txBody>
      <dsp:txXfrm>
        <a:off x="46834" y="75909"/>
        <a:ext cx="10421932" cy="865732"/>
      </dsp:txXfrm>
    </dsp:sp>
    <dsp:sp modelId="{17CC9612-5DEC-45E3-AD36-7436C3A07AE2}">
      <dsp:nvSpPr>
        <dsp:cNvPr id="0" name=""/>
        <dsp:cNvSpPr/>
      </dsp:nvSpPr>
      <dsp:spPr>
        <a:xfrm>
          <a:off x="0" y="988476"/>
          <a:ext cx="10515600" cy="463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0800" rIns="284480" bIns="50800" numCol="1" spcCol="1270" anchor="t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b="0" i="0" kern="1200" dirty="0">
              <a:solidFill>
                <a:srgbClr val="00549F"/>
              </a:solidFill>
            </a:rPr>
            <a:t>V prvním kole podala naprostá většina uchazeč</a:t>
          </a:r>
          <a:r>
            <a:rPr lang="cs-CZ" sz="3100" i="0" kern="1200" dirty="0">
              <a:solidFill>
                <a:srgbClr val="00549F"/>
              </a:solidFill>
            </a:rPr>
            <a:t>ů (cca </a:t>
          </a:r>
          <a:r>
            <a:rPr lang="cs-CZ" sz="3100" b="1" i="0" kern="1200" dirty="0">
              <a:solidFill>
                <a:srgbClr val="00549F"/>
              </a:solidFill>
            </a:rPr>
            <a:t>132,7 tis.</a:t>
          </a:r>
          <a:r>
            <a:rPr lang="cs-CZ" sz="3100" b="0" i="0" kern="1200" dirty="0">
              <a:solidFill>
                <a:srgbClr val="00549F"/>
              </a:solidFill>
            </a:rPr>
            <a:t>) svoji přihlášku elektronicky cca 84 %, přibližně 5</a:t>
          </a:r>
          <a:r>
            <a:rPr lang="cs-CZ" sz="3100" b="1" i="0" kern="1200" dirty="0">
              <a:solidFill>
                <a:srgbClr val="00549F"/>
              </a:solidFill>
            </a:rPr>
            <a:t> </a:t>
          </a:r>
          <a:r>
            <a:rPr lang="cs-CZ" sz="3100" b="1" kern="1200" dirty="0">
              <a:solidFill>
                <a:srgbClr val="00549F"/>
              </a:solidFill>
            </a:rPr>
            <a:t>%</a:t>
          </a:r>
          <a:r>
            <a:rPr lang="cs-CZ" sz="3100" b="1" i="0" kern="1200" dirty="0">
              <a:solidFill>
                <a:srgbClr val="00549F"/>
              </a:solidFill>
            </a:rPr>
            <a:t> </a:t>
          </a:r>
          <a:r>
            <a:rPr lang="cs-CZ" sz="3100" b="0" i="0" kern="1200" dirty="0">
              <a:solidFill>
                <a:srgbClr val="00549F"/>
              </a:solidFill>
            </a:rPr>
            <a:t>uchazečů podalo přihlášku hybridně a pouze kolem 11 % zvolilo papírovou formu. </a:t>
          </a:r>
          <a:endParaRPr lang="cs-CZ" sz="3100" kern="1200" dirty="0">
            <a:solidFill>
              <a:srgbClr val="00549F"/>
            </a:solidFill>
          </a:endParaRP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b="1" i="0" kern="1200" dirty="0">
              <a:solidFill>
                <a:srgbClr val="00549F"/>
              </a:solidFill>
            </a:rPr>
            <a:t>MŠMT</a:t>
          </a:r>
          <a:r>
            <a:rPr lang="cs-CZ" sz="3100" b="0" i="0" kern="1200" dirty="0">
              <a:solidFill>
                <a:srgbClr val="00549F"/>
              </a:solidFill>
            </a:rPr>
            <a:t> proto ve spolupráci s </a:t>
          </a:r>
          <a:r>
            <a:rPr lang="cs-CZ" sz="3100" b="1" i="0" kern="1200" dirty="0">
              <a:solidFill>
                <a:srgbClr val="00549F"/>
              </a:solidFill>
            </a:rPr>
            <a:t>ČŠI</a:t>
          </a:r>
          <a:r>
            <a:rPr lang="cs-CZ" sz="3100" b="0" i="0" kern="1200" dirty="0">
              <a:solidFill>
                <a:srgbClr val="00549F"/>
              </a:solidFill>
            </a:rPr>
            <a:t> připravilo vizuální prezentaci nejdůležitějších a aktuálně dostupných dat dotýkajících se problematiky přijímacího řízení. Vizualizace jsou zpracovány </a:t>
          </a:r>
          <a:r>
            <a:rPr lang="cs-CZ" sz="3100" b="1" i="0" kern="1200" dirty="0">
              <a:solidFill>
                <a:srgbClr val="00549F"/>
              </a:solidFill>
            </a:rPr>
            <a:t>jak pro úroveň jednotlivých škol, tak i z pohledu územních celků</a:t>
          </a:r>
          <a:endParaRPr lang="cs-CZ" sz="3100" kern="1200" dirty="0">
            <a:solidFill>
              <a:srgbClr val="00549F"/>
            </a:solidFill>
          </a:endParaRP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 dirty="0">
              <a:solidFill>
                <a:srgbClr val="00549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Analytické výstupy | Data a analýzy</a:t>
          </a:r>
          <a:endParaRPr lang="cs-CZ" sz="3100" kern="1200" dirty="0">
            <a:solidFill>
              <a:srgbClr val="00549F"/>
            </a:solidFill>
          </a:endParaRPr>
        </a:p>
      </dsp:txBody>
      <dsp:txXfrm>
        <a:off x="0" y="988476"/>
        <a:ext cx="10515600" cy="46368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C8C2D-86CD-4D8C-96F7-443C69AA7E91}">
      <dsp:nvSpPr>
        <dsp:cNvPr id="0" name=""/>
        <dsp:cNvSpPr/>
      </dsp:nvSpPr>
      <dsp:spPr>
        <a:xfrm>
          <a:off x="0" y="338541"/>
          <a:ext cx="10515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b="1" i="0" u="sng" kern="1200" dirty="0"/>
            <a:t>Úpravy podmínek přijímacího řízení</a:t>
          </a:r>
          <a:endParaRPr lang="cs-CZ" sz="4600" kern="1200" dirty="0"/>
        </a:p>
      </dsp:txBody>
      <dsp:txXfrm>
        <a:off x="53859" y="392400"/>
        <a:ext cx="10407882" cy="995592"/>
      </dsp:txXfrm>
    </dsp:sp>
    <dsp:sp modelId="{28A31A93-09F3-43B5-A345-7334317CB1B6}">
      <dsp:nvSpPr>
        <dsp:cNvPr id="0" name=""/>
        <dsp:cNvSpPr/>
      </dsp:nvSpPr>
      <dsp:spPr>
        <a:xfrm>
          <a:off x="0" y="1574331"/>
          <a:ext cx="10515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b="1" i="0" u="sng" kern="1200" dirty="0"/>
            <a:t>Uchazeči se SVP</a:t>
          </a:r>
          <a:endParaRPr lang="cs-CZ" sz="4600" kern="1200" dirty="0"/>
        </a:p>
      </dsp:txBody>
      <dsp:txXfrm>
        <a:off x="53859" y="1628190"/>
        <a:ext cx="10407882" cy="995592"/>
      </dsp:txXfrm>
    </dsp:sp>
    <dsp:sp modelId="{59BE0789-44E3-472B-AC8D-2E3580A47935}">
      <dsp:nvSpPr>
        <dsp:cNvPr id="0" name=""/>
        <dsp:cNvSpPr/>
      </dsp:nvSpPr>
      <dsp:spPr>
        <a:xfrm>
          <a:off x="0" y="2677641"/>
          <a:ext cx="10515600" cy="266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8420" rIns="327152" bIns="58420" numCol="1" spcCol="1270" anchor="t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600" b="0" i="0" kern="1200" dirty="0">
              <a:solidFill>
                <a:srgbClr val="00549F"/>
              </a:solidFill>
            </a:rPr>
            <a:t>V souladu s </a:t>
          </a:r>
          <a:r>
            <a:rPr lang="cs-CZ" sz="3600" b="1" i="0" kern="1200" dirty="0">
              <a:solidFill>
                <a:srgbClr val="00549F"/>
              </a:solidFill>
            </a:rPr>
            <a:t>§ 16 odst. 1 a 2 c) ŠZ </a:t>
          </a:r>
          <a:r>
            <a:rPr lang="cs-CZ" sz="3600" b="0" i="0" kern="1200" dirty="0">
              <a:solidFill>
                <a:srgbClr val="00549F"/>
              </a:solidFill>
            </a:rPr>
            <a:t>mají nárok na úpravu podmínek přijímacího řízení </a:t>
          </a:r>
          <a:r>
            <a:rPr lang="cs-CZ" sz="3600" kern="1200" dirty="0">
              <a:solidFill>
                <a:srgbClr val="00549F"/>
              </a:solidFill>
            </a:rPr>
            <a:t>uchazeči s </a:t>
          </a:r>
          <a:r>
            <a:rPr lang="cs-CZ" sz="3600" b="0" i="0" kern="1200" dirty="0">
              <a:solidFill>
                <a:srgbClr val="00549F"/>
              </a:solidFill>
            </a:rPr>
            <a:t>SVP, </a:t>
          </a:r>
          <a:r>
            <a:rPr lang="cs-CZ" sz="3600" b="1" i="0" kern="1200" dirty="0">
              <a:solidFill>
                <a:srgbClr val="00549F"/>
              </a:solidFill>
            </a:rPr>
            <a:t>tj. osoby, které k naplnění svých vzdělávacích možností a svých práv potřebují podpůrná opatření </a:t>
          </a:r>
          <a:r>
            <a:rPr lang="cs-CZ" sz="3600" i="0" kern="1200" dirty="0">
              <a:solidFill>
                <a:srgbClr val="00549F"/>
              </a:solidFill>
            </a:rPr>
            <a:t>(</a:t>
          </a:r>
          <a:r>
            <a:rPr lang="cs-CZ" sz="3600" b="0" i="0" kern="1200" dirty="0">
              <a:solidFill>
                <a:srgbClr val="00549F"/>
              </a:solidFill>
            </a:rPr>
            <a:t>nezbytné úpravy přijímacího řízení).</a:t>
          </a:r>
          <a:endParaRPr lang="cs-CZ" sz="3600" kern="1200" dirty="0">
            <a:solidFill>
              <a:srgbClr val="00549F"/>
            </a:solidFill>
          </a:endParaRPr>
        </a:p>
      </dsp:txBody>
      <dsp:txXfrm>
        <a:off x="0" y="2677641"/>
        <a:ext cx="10515600" cy="26661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8417A-18D6-440A-8E85-89D82941270F}">
      <dsp:nvSpPr>
        <dsp:cNvPr id="0" name=""/>
        <dsp:cNvSpPr/>
      </dsp:nvSpPr>
      <dsp:spPr>
        <a:xfrm>
          <a:off x="0" y="83587"/>
          <a:ext cx="1051560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b="1" i="0" u="sng" kern="1200" dirty="0"/>
            <a:t>Uchazeči se SVP</a:t>
          </a:r>
          <a:endParaRPr lang="cs-CZ" sz="5000" kern="1200" dirty="0"/>
        </a:p>
      </dsp:txBody>
      <dsp:txXfrm>
        <a:off x="58543" y="142130"/>
        <a:ext cx="10398514" cy="1082164"/>
      </dsp:txXfrm>
    </dsp:sp>
    <dsp:sp modelId="{E646EAE1-211A-497D-B8B4-FF27EBC7BE79}">
      <dsp:nvSpPr>
        <dsp:cNvPr id="0" name=""/>
        <dsp:cNvSpPr/>
      </dsp:nvSpPr>
      <dsp:spPr>
        <a:xfrm>
          <a:off x="0" y="1324575"/>
          <a:ext cx="10515600" cy="403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3500" rIns="355600" bIns="63500" numCol="1" spcCol="1270" anchor="t" anchorCtr="0">
          <a:noAutofit/>
        </a:bodyPr>
        <a:lstStyle/>
        <a:p>
          <a:pPr marL="285750" lvl="1" indent="-285750" algn="just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900" kern="1200" dirty="0">
              <a:solidFill>
                <a:srgbClr val="00549F"/>
              </a:solidFill>
            </a:rPr>
            <a:t>Mezi uchazeče se speciálními vzdělávacími potřebami (SVP) se řadí především uchazeči se </a:t>
          </a:r>
          <a:r>
            <a:rPr lang="cs-CZ" sz="3900" b="1" kern="1200" dirty="0">
              <a:solidFill>
                <a:srgbClr val="00549F"/>
              </a:solidFill>
            </a:rPr>
            <a:t>zdravotním postižením nebo znevýhodněním, s poruchami učení nebo chování, chronicky nemocní uchazeči s cílenou medikací ovlivňující jejich schopnosti, uchazeči s poruchami autistického spektra </a:t>
          </a:r>
          <a:r>
            <a:rPr lang="cs-CZ" sz="3900" kern="1200" dirty="0">
              <a:solidFill>
                <a:srgbClr val="00549F"/>
              </a:solidFill>
            </a:rPr>
            <a:t>atp.</a:t>
          </a:r>
        </a:p>
      </dsp:txBody>
      <dsp:txXfrm>
        <a:off x="0" y="1324575"/>
        <a:ext cx="10515600" cy="40365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10DF5-484E-4E35-BF6D-933130EB51E4}">
      <dsp:nvSpPr>
        <dsp:cNvPr id="0" name=""/>
        <dsp:cNvSpPr/>
      </dsp:nvSpPr>
      <dsp:spPr>
        <a:xfrm>
          <a:off x="0" y="4183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i="0" u="sng" kern="1200" dirty="0"/>
            <a:t>Uchazeči se SVP</a:t>
          </a:r>
          <a:endParaRPr lang="cs-CZ" sz="3500" kern="1200" dirty="0"/>
        </a:p>
      </dsp:txBody>
      <dsp:txXfrm>
        <a:off x="40980" y="45163"/>
        <a:ext cx="10433640" cy="757514"/>
      </dsp:txXfrm>
    </dsp:sp>
    <dsp:sp modelId="{99C417DA-316D-4828-A54B-39A0F7226270}">
      <dsp:nvSpPr>
        <dsp:cNvPr id="0" name=""/>
        <dsp:cNvSpPr/>
      </dsp:nvSpPr>
      <dsp:spPr>
        <a:xfrm>
          <a:off x="0" y="843658"/>
          <a:ext cx="10515600" cy="465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>
              <a:solidFill>
                <a:srgbClr val="00549F"/>
              </a:solidFill>
            </a:rPr>
            <a:t>Uchazeč má nárok na úpravu podmínek přijímacího řízení, pokud k přihlášce na SŠ doloží </a:t>
          </a:r>
          <a:r>
            <a:rPr lang="cs-CZ" sz="2700" b="1" kern="1200" dirty="0">
              <a:solidFill>
                <a:srgbClr val="00549F"/>
              </a:solidFill>
            </a:rPr>
            <a:t>doporučení ŠPZ</a:t>
          </a:r>
          <a:r>
            <a:rPr lang="cs-CZ" sz="2700" kern="1200" dirty="0">
              <a:solidFill>
                <a:srgbClr val="00549F"/>
              </a:solidFill>
            </a:rPr>
            <a:t>. Mezi úpravy podmínek přijímacího řízení patří např. navýšení časového limitu pro konání přijímací zkoušky, využití kompenzačních pomůcek, úpravy učebny a zkušební dokumentace, využití služeb podporující osoby či možnost alternativního zápisu odpovědí. </a:t>
          </a:r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b="1" kern="1200" dirty="0">
              <a:solidFill>
                <a:srgbClr val="00549F"/>
              </a:solidFill>
            </a:rPr>
            <a:t>Konkrétní úpravy </a:t>
          </a:r>
          <a:r>
            <a:rPr lang="cs-CZ" sz="2700" kern="1200" dirty="0">
              <a:solidFill>
                <a:srgbClr val="00549F"/>
              </a:solidFill>
            </a:rPr>
            <a:t>jsou stanoveny v doporučení ŠPZ. Úprava podmínek přijímacího řízení včetně podmínek pro konání JPZ je </a:t>
          </a:r>
          <a:r>
            <a:rPr lang="cs-CZ" sz="2700" b="1" kern="1200" dirty="0">
              <a:solidFill>
                <a:srgbClr val="00549F"/>
              </a:solidFill>
            </a:rPr>
            <a:t>plně v kompetenci ředitele </a:t>
          </a:r>
          <a:r>
            <a:rPr lang="cs-CZ" sz="2700" kern="1200" dirty="0">
              <a:solidFill>
                <a:srgbClr val="00549F"/>
              </a:solidFill>
            </a:rPr>
            <a:t>příslušné střední školy. </a:t>
          </a:r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>
              <a:solidFill>
                <a:srgbClr val="00549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Vzor doporučení</a:t>
          </a:r>
          <a:r>
            <a:rPr lang="cs-CZ" sz="2700" kern="1200" dirty="0">
              <a:solidFill>
                <a:srgbClr val="00549F"/>
              </a:solidFill>
            </a:rPr>
            <a:t> stanovuje vyhláška č. 422/2023 Sb.</a:t>
          </a:r>
        </a:p>
      </dsp:txBody>
      <dsp:txXfrm>
        <a:off x="0" y="843658"/>
        <a:ext cx="10515600" cy="465721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C51B6-3319-49A2-8F45-AF7F9BAC36E3}">
      <dsp:nvSpPr>
        <dsp:cNvPr id="0" name=""/>
        <dsp:cNvSpPr/>
      </dsp:nvSpPr>
      <dsp:spPr>
        <a:xfrm>
          <a:off x="0" y="81079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i="0" u="sng" kern="1200" dirty="0"/>
            <a:t>Uchazeči se SVP</a:t>
          </a:r>
          <a:endParaRPr lang="cs-CZ" sz="3500" kern="1200" dirty="0"/>
        </a:p>
      </dsp:txBody>
      <dsp:txXfrm>
        <a:off x="40980" y="122059"/>
        <a:ext cx="10433640" cy="757514"/>
      </dsp:txXfrm>
    </dsp:sp>
    <dsp:sp modelId="{BBFEAB68-749A-4779-8DB9-878A1907430D}">
      <dsp:nvSpPr>
        <dsp:cNvPr id="0" name=""/>
        <dsp:cNvSpPr/>
      </dsp:nvSpPr>
      <dsp:spPr>
        <a:xfrm>
          <a:off x="0" y="920554"/>
          <a:ext cx="10515600" cy="441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>
              <a:solidFill>
                <a:srgbClr val="00549F"/>
              </a:solidFill>
            </a:rPr>
            <a:t>Ve výjimečném případě náhlých nepředvídatelných zdravotních komplikací (např. akutní úraz ruky), které lze řešit poskytnutím kompenzačních pomůcek (využití počítače, s tím související navýšení času) a konáním zkoušky v náhradním termínu by situaci uchazeče neřešilo, může ředitel střední školy rozhodnout o uzpůsobení podmínek přijímacího řízení </a:t>
          </a:r>
          <a:r>
            <a:rPr lang="cs-CZ" sz="2700" b="1" kern="1200" dirty="0">
              <a:solidFill>
                <a:srgbClr val="00549F"/>
              </a:solidFill>
            </a:rPr>
            <a:t>i bez doporučení ŠPZ</a:t>
          </a:r>
          <a:r>
            <a:rPr lang="cs-CZ" sz="2700" kern="1200" dirty="0">
              <a:solidFill>
                <a:srgbClr val="00549F"/>
              </a:solidFill>
            </a:rPr>
            <a:t>. </a:t>
          </a:r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>
              <a:solidFill>
                <a:srgbClr val="00549F"/>
              </a:solidFill>
            </a:rPr>
            <a:t>V tomto případě nejde o uchazeče se SVP, a tedy uchazeč není zařazen do kategorie uzpůsobení dle druhu znevýhodnění, ale uplatňuje se zde </a:t>
          </a:r>
          <a:r>
            <a:rPr lang="cs-CZ" sz="2700" b="1" kern="1200" dirty="0">
              <a:solidFill>
                <a:srgbClr val="00549F"/>
              </a:solidFill>
            </a:rPr>
            <a:t>princip poskytnutí rovných podmínek na rovnoprávném základě s ostatními</a:t>
          </a:r>
          <a:r>
            <a:rPr lang="cs-CZ" sz="2700" kern="1200" dirty="0">
              <a:solidFill>
                <a:srgbClr val="00549F"/>
              </a:solidFill>
            </a:rPr>
            <a:t>. </a:t>
          </a:r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>
              <a:solidFill>
                <a:srgbClr val="00549F"/>
              </a:solidFill>
            </a:rPr>
            <a:t>O takovém uzpůsobení se provede </a:t>
          </a:r>
          <a:r>
            <a:rPr lang="cs-CZ" sz="2700" b="1" kern="1200" dirty="0">
              <a:solidFill>
                <a:srgbClr val="00549F"/>
              </a:solidFill>
            </a:rPr>
            <a:t>písemný záznam</a:t>
          </a:r>
          <a:r>
            <a:rPr lang="cs-CZ" sz="2700" kern="1200" dirty="0">
              <a:solidFill>
                <a:srgbClr val="00549F"/>
              </a:solidFill>
            </a:rPr>
            <a:t>.</a:t>
          </a:r>
        </a:p>
      </dsp:txBody>
      <dsp:txXfrm>
        <a:off x="0" y="920554"/>
        <a:ext cx="10515600" cy="441945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E9094-DABD-43ED-B92A-F309C933DF53}">
      <dsp:nvSpPr>
        <dsp:cNvPr id="0" name=""/>
        <dsp:cNvSpPr/>
      </dsp:nvSpPr>
      <dsp:spPr>
        <a:xfrm>
          <a:off x="0" y="36499"/>
          <a:ext cx="4406935" cy="183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i="0" u="sng" kern="1200" dirty="0"/>
            <a:t>Uchazeči se SVP</a:t>
          </a:r>
          <a:endParaRPr lang="cs-CZ" sz="2600" kern="1200" dirty="0"/>
        </a:p>
      </dsp:txBody>
      <dsp:txXfrm>
        <a:off x="89424" y="125923"/>
        <a:ext cx="4228087" cy="1653006"/>
      </dsp:txXfrm>
    </dsp:sp>
    <dsp:sp modelId="{DDE2E197-4B07-4EE3-87AD-46F512AB571D}">
      <dsp:nvSpPr>
        <dsp:cNvPr id="0" name=""/>
        <dsp:cNvSpPr/>
      </dsp:nvSpPr>
      <dsp:spPr>
        <a:xfrm>
          <a:off x="0" y="1943234"/>
          <a:ext cx="4406935" cy="183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Pro účely přijímacího řízení se uchazeči se SVP dělí do kategorií podle příslušného druhu znevýhodnění.</a:t>
          </a:r>
        </a:p>
      </dsp:txBody>
      <dsp:txXfrm>
        <a:off x="89424" y="2032658"/>
        <a:ext cx="4228087" cy="165300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47D9F-B1C2-4F74-916A-77A903EE74FA}">
      <dsp:nvSpPr>
        <dsp:cNvPr id="0" name=""/>
        <dsp:cNvSpPr/>
      </dsp:nvSpPr>
      <dsp:spPr>
        <a:xfrm>
          <a:off x="0" y="210851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i="0" u="sng" kern="1200" dirty="0"/>
            <a:t>Osoby pobývající dlouhodobě v zahraničí</a:t>
          </a:r>
          <a:endParaRPr lang="cs-CZ" sz="3600" kern="1200" dirty="0"/>
        </a:p>
      </dsp:txBody>
      <dsp:txXfrm>
        <a:off x="42151" y="253002"/>
        <a:ext cx="10431298" cy="779158"/>
      </dsp:txXfrm>
    </dsp:sp>
    <dsp:sp modelId="{92A5FF91-A6C3-471B-BAEC-A7F279A15C96}">
      <dsp:nvSpPr>
        <dsp:cNvPr id="0" name=""/>
        <dsp:cNvSpPr/>
      </dsp:nvSpPr>
      <dsp:spPr>
        <a:xfrm>
          <a:off x="0" y="1074311"/>
          <a:ext cx="10515600" cy="40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5720" rIns="256032" bIns="4572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b="0" i="0" kern="1200" dirty="0">
              <a:solidFill>
                <a:srgbClr val="00549F"/>
              </a:solidFill>
            </a:rPr>
            <a:t>Na základě </a:t>
          </a:r>
          <a:r>
            <a:rPr lang="cs-CZ" sz="2800" b="1" i="0" kern="1200" dirty="0">
              <a:solidFill>
                <a:srgbClr val="00549F"/>
              </a:solidFill>
            </a:rPr>
            <a:t>§ 20 odst. 4 ŠZ </a:t>
          </a:r>
          <a:r>
            <a:rPr lang="cs-CZ" sz="2800" b="0" i="0" kern="1200" dirty="0">
              <a:solidFill>
                <a:srgbClr val="00549F"/>
              </a:solidFill>
            </a:rPr>
            <a:t>mají nárok na úpravu podmínek přijímacího řízení také </a:t>
          </a:r>
          <a:r>
            <a:rPr lang="cs-CZ" sz="2800" b="1" i="0" kern="1200" dirty="0">
              <a:solidFill>
                <a:srgbClr val="00549F"/>
              </a:solidFill>
            </a:rPr>
            <a:t>osoby, které získaly předchozí vzdělávání ve škole mimo území ČR</a:t>
          </a:r>
          <a:r>
            <a:rPr lang="cs-CZ" sz="2800" b="0" i="0" kern="1200" dirty="0">
              <a:solidFill>
                <a:srgbClr val="00549F"/>
              </a:solidFill>
            </a:rPr>
            <a:t>. Na základě jejich žádosti se těmto uchazečům promíjí přijímací zkouška z českého jazyka, pokud je součástí přijímací zkoušky - </a:t>
          </a:r>
          <a:r>
            <a:rPr lang="cs-CZ" sz="2800" b="1" i="0" kern="1200" dirty="0">
              <a:solidFill>
                <a:srgbClr val="00549F"/>
              </a:solidFill>
            </a:rPr>
            <a:t>rozhovor.</a:t>
          </a:r>
          <a:endParaRPr lang="cs-CZ" sz="2800" kern="1200" dirty="0">
            <a:solidFill>
              <a:srgbClr val="00549F"/>
            </a:solidFill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b="0" i="0" kern="1200" dirty="0">
              <a:solidFill>
                <a:srgbClr val="00549F"/>
              </a:solidFill>
            </a:rPr>
            <a:t>Mezi osoby, které získaly předchozí vzdělání ve škole mimo území ČR, </a:t>
          </a:r>
          <a:r>
            <a:rPr lang="cs-CZ" sz="2800" b="1" i="0" kern="1200" dirty="0">
              <a:solidFill>
                <a:srgbClr val="00549F"/>
              </a:solidFill>
            </a:rPr>
            <a:t>nelze řadit uchazeče</a:t>
          </a:r>
          <a:r>
            <a:rPr lang="cs-CZ" sz="2800" b="0" i="0" kern="1200" dirty="0">
              <a:solidFill>
                <a:srgbClr val="00549F"/>
              </a:solidFill>
            </a:rPr>
            <a:t>, kteří se před konáním přijímací zkoušky vzdělávali ve škole v ČR, včetně zahraničních škol působících na území ČR, a to i když </a:t>
          </a:r>
          <a:r>
            <a:rPr lang="cs-CZ" sz="2800" b="1" i="0" kern="1200" dirty="0">
              <a:solidFill>
                <a:srgbClr val="00549F"/>
              </a:solidFill>
            </a:rPr>
            <a:t>se v nich vzdělávali jen část školního roku, typicky v průběhu 1. pololetí devátého ročníku ZŠ.</a:t>
          </a:r>
          <a:endParaRPr lang="cs-CZ" sz="2800" kern="1200" dirty="0">
            <a:solidFill>
              <a:srgbClr val="00549F"/>
            </a:solidFill>
          </a:endParaRPr>
        </a:p>
      </dsp:txBody>
      <dsp:txXfrm>
        <a:off x="0" y="1074311"/>
        <a:ext cx="10515600" cy="40986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B797B-45E6-4983-AA80-1A5DE144B322}">
      <dsp:nvSpPr>
        <dsp:cNvPr id="0" name=""/>
        <dsp:cNvSpPr/>
      </dsp:nvSpPr>
      <dsp:spPr>
        <a:xfrm>
          <a:off x="0" y="0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i="0" u="sng" kern="1200"/>
            <a:t>Osoby pobývající dlouhodobě v zahraničí § 20 odst. 4</a:t>
          </a:r>
          <a:endParaRPr lang="cs-CZ" sz="3600" kern="1200"/>
        </a:p>
      </dsp:txBody>
      <dsp:txXfrm>
        <a:off x="42151" y="42151"/>
        <a:ext cx="10431298" cy="779158"/>
      </dsp:txXfrm>
    </dsp:sp>
    <dsp:sp modelId="{DDAA2CC3-7BFC-4F1B-9F79-0C3C2A8A57DB}">
      <dsp:nvSpPr>
        <dsp:cNvPr id="0" name=""/>
        <dsp:cNvSpPr/>
      </dsp:nvSpPr>
      <dsp:spPr>
        <a:xfrm>
          <a:off x="0" y="863460"/>
          <a:ext cx="10515600" cy="4734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5720" rIns="256032" bIns="4572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>
              <a:solidFill>
                <a:srgbClr val="00549F"/>
              </a:solidFill>
            </a:rPr>
            <a:t>Přijímací zkoušku z </a:t>
          </a:r>
          <a:r>
            <a:rPr lang="cs-CZ" sz="2800" b="1" kern="1200" dirty="0">
              <a:solidFill>
                <a:srgbClr val="00549F"/>
              </a:solidFill>
            </a:rPr>
            <a:t>Českého jazyk a literatury </a:t>
          </a:r>
          <a:r>
            <a:rPr lang="cs-CZ" sz="2800" kern="1200" dirty="0">
              <a:solidFill>
                <a:srgbClr val="00549F"/>
              </a:solidFill>
            </a:rPr>
            <a:t>při přijímacím řízení ke vzdělávání ve SŠ a VOŠ, pokud je jeho součástí, </a:t>
          </a:r>
          <a:r>
            <a:rPr lang="cs-CZ" sz="2800" b="1" kern="1200" dirty="0">
              <a:solidFill>
                <a:srgbClr val="00549F"/>
              </a:solidFill>
            </a:rPr>
            <a:t>promine ředitel školy na žádost osobě</a:t>
          </a:r>
          <a:r>
            <a:rPr lang="cs-CZ" sz="2800" kern="1200" dirty="0">
              <a:solidFill>
                <a:srgbClr val="00549F"/>
              </a:solidFill>
            </a:rPr>
            <a:t>, která se 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>
              <a:solidFill>
                <a:srgbClr val="00549F"/>
              </a:solidFill>
            </a:rPr>
            <a:t>a) </a:t>
          </a:r>
          <a:r>
            <a:rPr lang="cs-CZ" sz="2800" b="1" kern="1200" dirty="0">
              <a:solidFill>
                <a:srgbClr val="00549F"/>
              </a:solidFill>
            </a:rPr>
            <a:t>vzdělává</a:t>
          </a:r>
          <a:r>
            <a:rPr lang="cs-CZ" sz="2800" kern="1200" dirty="0">
              <a:solidFill>
                <a:srgbClr val="00549F"/>
              </a:solidFill>
            </a:rPr>
            <a:t> ve škole </a:t>
          </a:r>
          <a:r>
            <a:rPr lang="cs-CZ" sz="2800" b="1" kern="1200" dirty="0">
              <a:solidFill>
                <a:srgbClr val="00549F"/>
              </a:solidFill>
            </a:rPr>
            <a:t>mimo území ČR ve školním roce, ve kterém podává přihlášku ke vzdělávání</a:t>
          </a:r>
          <a:r>
            <a:rPr lang="cs-CZ" sz="2800" kern="1200" dirty="0">
              <a:solidFill>
                <a:srgbClr val="00549F"/>
              </a:solidFill>
            </a:rPr>
            <a:t>, </a:t>
          </a:r>
          <a:r>
            <a:rPr lang="cs-CZ" sz="2800" b="1" kern="1200" dirty="0">
              <a:solidFill>
                <a:srgbClr val="00549F"/>
              </a:solidFill>
            </a:rPr>
            <a:t>a vzdělávala se ve škole mimo území ČR alespoň 1 školní rok ze 3 školních roků bezprostředně předcházejících školnímu roku</a:t>
          </a:r>
          <a:r>
            <a:rPr lang="cs-CZ" sz="2800" kern="1200" dirty="0">
              <a:solidFill>
                <a:srgbClr val="00549F"/>
              </a:solidFill>
            </a:rPr>
            <a:t>, ve kterém podává přihlášku, nebo 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>
              <a:solidFill>
                <a:srgbClr val="00549F"/>
              </a:solidFill>
            </a:rPr>
            <a:t>b) </a:t>
          </a:r>
          <a:r>
            <a:rPr lang="cs-CZ" sz="2800" b="1" kern="1200" dirty="0">
              <a:solidFill>
                <a:srgbClr val="00549F"/>
              </a:solidFill>
            </a:rPr>
            <a:t>vzdělávala</a:t>
          </a:r>
          <a:r>
            <a:rPr lang="cs-CZ" sz="2800" kern="1200" dirty="0">
              <a:solidFill>
                <a:srgbClr val="00549F"/>
              </a:solidFill>
            </a:rPr>
            <a:t> ve škole </a:t>
          </a:r>
          <a:r>
            <a:rPr lang="cs-CZ" sz="2800" b="1" kern="1200" dirty="0">
              <a:solidFill>
                <a:srgbClr val="00549F"/>
              </a:solidFill>
            </a:rPr>
            <a:t>mimo území ČR alespoň 2 školní roky ze 3 školních roků bezprostředně předcházejících školnímu roku</a:t>
          </a:r>
          <a:r>
            <a:rPr lang="cs-CZ" sz="2800" kern="1200" dirty="0">
              <a:solidFill>
                <a:srgbClr val="00549F"/>
              </a:solidFill>
            </a:rPr>
            <a:t>, ve kterém podává přihlášku ke vzdělávání.</a:t>
          </a:r>
        </a:p>
      </dsp:txBody>
      <dsp:txXfrm>
        <a:off x="0" y="863460"/>
        <a:ext cx="10515600" cy="473490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35BC1-D7A2-40EA-BB5C-ADDE8AFDA053}">
      <dsp:nvSpPr>
        <dsp:cNvPr id="0" name=""/>
        <dsp:cNvSpPr/>
      </dsp:nvSpPr>
      <dsp:spPr>
        <a:xfrm>
          <a:off x="0" y="3"/>
          <a:ext cx="10515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i="0" u="sng" kern="1200" dirty="0"/>
            <a:t>Osoby pobývající dlouhodobě v zahraničí</a:t>
          </a:r>
          <a:endParaRPr lang="cs-CZ" sz="4400" kern="1200" dirty="0"/>
        </a:p>
      </dsp:txBody>
      <dsp:txXfrm>
        <a:off x="51517" y="51520"/>
        <a:ext cx="10412566" cy="952306"/>
      </dsp:txXfrm>
    </dsp:sp>
    <dsp:sp modelId="{FC48C38D-72A2-4195-A9BA-09D26703AC23}">
      <dsp:nvSpPr>
        <dsp:cNvPr id="0" name=""/>
        <dsp:cNvSpPr/>
      </dsp:nvSpPr>
      <dsp:spPr>
        <a:xfrm>
          <a:off x="0" y="1055343"/>
          <a:ext cx="10515600" cy="4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5880" rIns="312928" bIns="55880" numCol="1" spcCol="1270" anchor="t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 dirty="0">
              <a:solidFill>
                <a:srgbClr val="00549F"/>
              </a:solidFill>
            </a:rPr>
            <a:t>na osoby pobývající dlouhodobě v zahraničí se vztahují, jako na ostatní uchazeče o střední vzdělávání, </a:t>
          </a:r>
          <a:r>
            <a:rPr lang="cs-CZ" sz="3400" kern="1200" dirty="0" err="1">
              <a:solidFill>
                <a:srgbClr val="00549F"/>
              </a:solidFill>
            </a:rPr>
            <a:t>ust</a:t>
          </a:r>
          <a:r>
            <a:rPr lang="cs-CZ" sz="3400" kern="1200" dirty="0">
              <a:solidFill>
                <a:srgbClr val="00549F"/>
              </a:solidFill>
            </a:rPr>
            <a:t>. ŠZ o vzdělávání žáků se SVP</a:t>
          </a:r>
        </a:p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400" kern="1200" dirty="0">
              <a:solidFill>
                <a:srgbClr val="00549F"/>
              </a:solidFill>
            </a:rPr>
            <a:t>na rovnoprávném základě s ostatními potřebují poskytnutí </a:t>
          </a:r>
          <a:r>
            <a:rPr lang="cs-CZ" sz="3400" b="1" u="sng" kern="1200" dirty="0">
              <a:solidFill>
                <a:srgbClr val="00549F"/>
              </a:solidFill>
            </a:rPr>
            <a:t>podpůrných opatření </a:t>
          </a:r>
          <a:r>
            <a:rPr lang="cs-CZ" sz="3400" b="1" kern="1200" dirty="0">
              <a:solidFill>
                <a:srgbClr val="00549F"/>
              </a:solidFill>
            </a:rPr>
            <a:t>spočívajících v nezbytné úpravě podmínek přijímání ke vzdělávání odpovídající zdravotnímu stavu, kulturnímu prostředí nebo jiným životním podmínkám uchazečů</a:t>
          </a:r>
          <a:r>
            <a:rPr lang="cs-CZ" sz="3400" kern="1200" dirty="0">
              <a:solidFill>
                <a:srgbClr val="00549F"/>
              </a:solidFill>
            </a:rPr>
            <a:t>. </a:t>
          </a:r>
        </a:p>
      </dsp:txBody>
      <dsp:txXfrm>
        <a:off x="0" y="1055343"/>
        <a:ext cx="10515600" cy="446837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35BC1-D7A2-40EA-BB5C-ADDE8AFDA053}">
      <dsp:nvSpPr>
        <dsp:cNvPr id="0" name=""/>
        <dsp:cNvSpPr/>
      </dsp:nvSpPr>
      <dsp:spPr>
        <a:xfrm>
          <a:off x="0" y="185464"/>
          <a:ext cx="10515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b="1" i="0" u="sng" kern="1200" dirty="0"/>
            <a:t>Osoby pobývající dlouhodobě v zahraničí</a:t>
          </a:r>
          <a:endParaRPr lang="cs-CZ" sz="4600" kern="1200" dirty="0"/>
        </a:p>
      </dsp:txBody>
      <dsp:txXfrm>
        <a:off x="53859" y="239323"/>
        <a:ext cx="10407882" cy="995592"/>
      </dsp:txXfrm>
    </dsp:sp>
    <dsp:sp modelId="{FC48C38D-72A2-4195-A9BA-09D26703AC23}">
      <dsp:nvSpPr>
        <dsp:cNvPr id="0" name=""/>
        <dsp:cNvSpPr/>
      </dsp:nvSpPr>
      <dsp:spPr>
        <a:xfrm>
          <a:off x="0" y="1288774"/>
          <a:ext cx="10515600" cy="3713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8420" rIns="327152" bIns="58420" numCol="1" spcCol="1270" anchor="t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600" kern="1200" dirty="0">
              <a:solidFill>
                <a:srgbClr val="00549F"/>
              </a:solidFill>
            </a:rPr>
            <a:t>Škola upravuje podmínky přijímání ke vzdělávání na základě </a:t>
          </a:r>
          <a:r>
            <a:rPr lang="cs-CZ" sz="3600" b="1" kern="1200" dirty="0">
              <a:solidFill>
                <a:srgbClr val="00549F"/>
              </a:solidFill>
            </a:rPr>
            <a:t>doporučení vydaného ŠPZ</a:t>
          </a:r>
          <a:r>
            <a:rPr lang="cs-CZ" sz="3600" kern="1200" dirty="0">
              <a:solidFill>
                <a:srgbClr val="00549F"/>
              </a:solidFill>
            </a:rPr>
            <a:t>. Uchazeč může být mj. zařazen </a:t>
          </a:r>
          <a:r>
            <a:rPr lang="cs-CZ" sz="3600" b="1" kern="1200" dirty="0">
              <a:solidFill>
                <a:srgbClr val="00549F"/>
              </a:solidFill>
            </a:rPr>
            <a:t>do kategorie O</a:t>
          </a:r>
          <a:r>
            <a:rPr lang="cs-CZ" sz="3600" kern="1200" dirty="0">
              <a:solidFill>
                <a:srgbClr val="00549F"/>
              </a:solidFill>
            </a:rPr>
            <a:t>, jako uchazeč s jiným vyučovacím jazykem než českým, a to i když se v zahraničí či zahraniční škole na území ČR vzdělával i jen jeden rok (v krajním případě i pouhou část roku).</a:t>
          </a:r>
        </a:p>
      </dsp:txBody>
      <dsp:txXfrm>
        <a:off x="0" y="1288774"/>
        <a:ext cx="10515600" cy="371358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7A3FB-7056-4655-A52C-FE205D6E553B}">
      <dsp:nvSpPr>
        <dsp:cNvPr id="0" name=""/>
        <dsp:cNvSpPr/>
      </dsp:nvSpPr>
      <dsp:spPr>
        <a:xfrm>
          <a:off x="0" y="337069"/>
          <a:ext cx="10515600" cy="11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b="1" u="sng" kern="1200" dirty="0"/>
            <a:t>Osoby pobývající dlouhodobě v zahraničí</a:t>
          </a:r>
          <a:endParaRPr lang="cs-CZ" sz="4600" kern="1200" dirty="0"/>
        </a:p>
      </dsp:txBody>
      <dsp:txXfrm>
        <a:off x="55304" y="392373"/>
        <a:ext cx="10404992" cy="1022306"/>
      </dsp:txXfrm>
    </dsp:sp>
    <dsp:sp modelId="{FE67E097-7855-442A-8556-4F8841503C22}">
      <dsp:nvSpPr>
        <dsp:cNvPr id="0" name=""/>
        <dsp:cNvSpPr/>
      </dsp:nvSpPr>
      <dsp:spPr>
        <a:xfrm>
          <a:off x="0" y="1469983"/>
          <a:ext cx="10515600" cy="372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8420" rIns="327152" bIns="58420" numCol="1" spcCol="1270" anchor="t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3600" b="1" kern="1200" dirty="0">
            <a:solidFill>
              <a:srgbClr val="00549F"/>
            </a:solidFill>
          </a:endParaRPr>
        </a:p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600" kern="1200" dirty="0">
              <a:solidFill>
                <a:srgbClr val="00549F"/>
              </a:solidFill>
            </a:rPr>
            <a:t>Uchazeč, který nekoná zkoušku z ČJ, nekoná písemný test ze vzdělávacího oboru Český jazyk a literatura v rámci JPZ a ty součásti školní přijímací zkoušky, které ověřují znalosti ČJ. </a:t>
          </a:r>
          <a:endParaRPr lang="cs-CZ" sz="3600" b="1" kern="1200" dirty="0">
            <a:solidFill>
              <a:srgbClr val="00549F"/>
            </a:solidFill>
          </a:endParaRPr>
        </a:p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600" b="1" kern="1200" dirty="0">
              <a:solidFill>
                <a:srgbClr val="00549F"/>
              </a:solidFill>
            </a:rPr>
            <a:t>Toto uzpůsobení se netýká talentové zkoušky.</a:t>
          </a:r>
        </a:p>
      </dsp:txBody>
      <dsp:txXfrm>
        <a:off x="0" y="1469983"/>
        <a:ext cx="10515600" cy="372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DABC-EBA0-48CF-8BAE-EC33EEB857C4}">
      <dsp:nvSpPr>
        <dsp:cNvPr id="0" name=""/>
        <dsp:cNvSpPr/>
      </dsp:nvSpPr>
      <dsp:spPr>
        <a:xfrm>
          <a:off x="0" y="23770"/>
          <a:ext cx="10515600" cy="1310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i="0" u="sng" kern="1200" dirty="0"/>
            <a:t>Zdroje informací</a:t>
          </a:r>
          <a:endParaRPr lang="cs-CZ" sz="3300" kern="1200" dirty="0"/>
        </a:p>
      </dsp:txBody>
      <dsp:txXfrm>
        <a:off x="63994" y="87764"/>
        <a:ext cx="10387612" cy="1182942"/>
      </dsp:txXfrm>
    </dsp:sp>
    <dsp:sp modelId="{0FBE65BD-0AEE-4909-A02D-689D06F307CF}">
      <dsp:nvSpPr>
        <dsp:cNvPr id="0" name=""/>
        <dsp:cNvSpPr/>
      </dsp:nvSpPr>
      <dsp:spPr>
        <a:xfrm>
          <a:off x="0" y="1429740"/>
          <a:ext cx="10515600" cy="1310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i="0" kern="1200" dirty="0"/>
            <a:t>Prosím, získávejte relevantní informace z oficiálních informačních zdrojů:</a:t>
          </a:r>
          <a:endParaRPr lang="cs-CZ" sz="3300" kern="1200" dirty="0"/>
        </a:p>
      </dsp:txBody>
      <dsp:txXfrm>
        <a:off x="63994" y="1493734"/>
        <a:ext cx="10387612" cy="1182942"/>
      </dsp:txXfrm>
    </dsp:sp>
    <dsp:sp modelId="{C26CA14A-DFE8-4A87-AF3D-AE2C4DB49267}">
      <dsp:nvSpPr>
        <dsp:cNvPr id="0" name=""/>
        <dsp:cNvSpPr/>
      </dsp:nvSpPr>
      <dsp:spPr>
        <a:xfrm>
          <a:off x="0" y="2740670"/>
          <a:ext cx="10515600" cy="225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b="1" kern="1200" dirty="0">
              <a:hlinkClick xmlns:r="http://schemas.openxmlformats.org/officeDocument/2006/relationships" r:id="rId1"/>
            </a:rPr>
            <a:t>www.olomouckeskolstvi.cz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i="0" kern="1200" dirty="0">
              <a:hlinkClick xmlns:r="http://schemas.openxmlformats.org/officeDocument/2006/relationships" r:id="rId2"/>
            </a:rPr>
            <a:t>přihlášky na střední</a:t>
          </a:r>
          <a:r>
            <a:rPr lang="cs-CZ" sz="2600" i="0" kern="1200" dirty="0"/>
            <a:t> 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b="0" i="0" u="sng" kern="1200" dirty="0">
              <a:hlinkClick xmlns:r="http://schemas.openxmlformats.org/officeDocument/2006/relationships" r:id="rId3"/>
            </a:rPr>
            <a:t>webové stránky </a:t>
          </a:r>
          <a:r>
            <a:rPr lang="cs-CZ" sz="2600" b="1" i="0" u="sng" kern="1200" dirty="0">
              <a:solidFill>
                <a:srgbClr val="00549F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</a:t>
          </a:r>
          <a:r>
            <a:rPr lang="cs-CZ" sz="2600" b="1" i="0" u="sng" kern="1200" dirty="0">
              <a:solidFill>
                <a:srgbClr val="00549F"/>
              </a:solidFill>
            </a:rPr>
            <a:t>ŠMT</a:t>
          </a:r>
          <a:endParaRPr lang="cs-CZ" sz="2600" kern="1200" dirty="0">
            <a:solidFill>
              <a:srgbClr val="00549F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b="0" i="0" kern="1200" dirty="0">
              <a:hlinkClick xmlns:r="http://schemas.openxmlformats.org/officeDocument/2006/relationships" r:id="rId4"/>
            </a:rPr>
            <a:t>webový portál </a:t>
          </a:r>
          <a:r>
            <a:rPr lang="cs-CZ" sz="2600" b="1" i="0" kern="1200" dirty="0">
              <a:hlinkClick xmlns:r="http://schemas.openxmlformats.org/officeDocument/2006/relationships" r:id="rId4"/>
            </a:rPr>
            <a:t>edu.cz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b="0" i="0" kern="1200" dirty="0">
              <a:hlinkClick xmlns:r="http://schemas.openxmlformats.org/officeDocument/2006/relationships" r:id="rId5"/>
            </a:rPr>
            <a:t>informační linka </a:t>
          </a:r>
          <a:r>
            <a:rPr lang="cs-CZ" sz="2600" b="1" i="0" kern="1200" dirty="0">
              <a:hlinkClick xmlns:r="http://schemas.openxmlformats.org/officeDocument/2006/relationships" r:id="rId5"/>
            </a:rPr>
            <a:t>Centra pro zjišťování výsledků vzdělávání</a:t>
          </a:r>
          <a:endParaRPr lang="cs-CZ" sz="2600" kern="1200" dirty="0"/>
        </a:p>
      </dsp:txBody>
      <dsp:txXfrm>
        <a:off x="0" y="2740670"/>
        <a:ext cx="10515600" cy="225423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12773-9526-424D-ABA6-CED87CF3DC94}">
      <dsp:nvSpPr>
        <dsp:cNvPr id="0" name=""/>
        <dsp:cNvSpPr/>
      </dsp:nvSpPr>
      <dsp:spPr>
        <a:xfrm>
          <a:off x="0" y="28796"/>
          <a:ext cx="105156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u="sng" kern="1200" dirty="0"/>
            <a:t>Osoby pobývající dlouhodobě v zahraničí</a:t>
          </a:r>
          <a:endParaRPr lang="cs-CZ" sz="3700" kern="1200" dirty="0"/>
        </a:p>
      </dsp:txBody>
      <dsp:txXfrm>
        <a:off x="43321" y="72117"/>
        <a:ext cx="10428958" cy="800803"/>
      </dsp:txXfrm>
    </dsp:sp>
    <dsp:sp modelId="{455B7658-F6B8-493C-829A-AD093AF3E309}">
      <dsp:nvSpPr>
        <dsp:cNvPr id="0" name=""/>
        <dsp:cNvSpPr/>
      </dsp:nvSpPr>
      <dsp:spPr>
        <a:xfrm>
          <a:off x="0" y="916242"/>
          <a:ext cx="10515600" cy="4671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900" kern="1200" dirty="0">
              <a:solidFill>
                <a:srgbClr val="00549F"/>
              </a:solidFill>
            </a:rPr>
            <a:t>U ostatních písemných testů přijímací zkoušky, nebo když se uchazeč rozhodne zkoušku z ČJ konat, má uchazeč automaticky bez návštěvy ŠPZ </a:t>
          </a:r>
          <a:r>
            <a:rPr lang="cs-CZ" sz="2900" b="1" kern="1200" dirty="0">
              <a:solidFill>
                <a:srgbClr val="00549F"/>
              </a:solidFill>
            </a:rPr>
            <a:t>nárok</a:t>
          </a:r>
          <a:r>
            <a:rPr lang="cs-CZ" sz="2900" kern="1200" dirty="0">
              <a:solidFill>
                <a:srgbClr val="00549F"/>
              </a:solidFill>
            </a:rPr>
            <a:t> </a:t>
          </a:r>
          <a:r>
            <a:rPr lang="cs-CZ" sz="2900" b="1" kern="1200" dirty="0">
              <a:solidFill>
                <a:srgbClr val="00549F"/>
              </a:solidFill>
            </a:rPr>
            <a:t>na navýšení času o 25 % </a:t>
          </a:r>
          <a:r>
            <a:rPr lang="cs-CZ" sz="2900" kern="1200" dirty="0">
              <a:solidFill>
                <a:srgbClr val="00549F"/>
              </a:solidFill>
            </a:rPr>
            <a:t>a </a:t>
          </a:r>
          <a:r>
            <a:rPr lang="cs-CZ" sz="2900" b="1" kern="1200" dirty="0">
              <a:solidFill>
                <a:srgbClr val="00549F"/>
              </a:solidFill>
            </a:rPr>
            <a:t>možnost použít překladový slovník</a:t>
          </a:r>
          <a:r>
            <a:rPr lang="cs-CZ" sz="2900" kern="1200" dirty="0">
              <a:solidFill>
                <a:srgbClr val="00549F"/>
              </a:solidFill>
            </a:rPr>
            <a:t>. </a:t>
          </a: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900" kern="1200" dirty="0">
              <a:solidFill>
                <a:srgbClr val="00549F"/>
              </a:solidFill>
            </a:rPr>
            <a:t>ŠPZ může přiznat uzpůsobení nad tento rámec. Překladový slovník může být použit také v el. podobě, u konání JPZ však nesmí být nainstalován na mobilu (telefon není povolenou pomůckou) a zařízení, na kterém je nainstalován, nesmí být připojeno k internetu a nesmí mít povolené žádné jiné aplikace (není proto možné využít slovníky, které jsou k dispozici pouze v online formě).</a:t>
          </a:r>
        </a:p>
      </dsp:txBody>
      <dsp:txXfrm>
        <a:off x="0" y="916242"/>
        <a:ext cx="10515600" cy="467199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51E54-1892-43E0-B9A3-6B6DE3A58830}">
      <dsp:nvSpPr>
        <dsp:cNvPr id="0" name=""/>
        <dsp:cNvSpPr/>
      </dsp:nvSpPr>
      <dsp:spPr>
        <a:xfrm>
          <a:off x="0" y="204230"/>
          <a:ext cx="10515600" cy="1225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b="1" i="0" u="sng" kern="1200" dirty="0"/>
            <a:t>Cizinci podle Lex Ukrajina </a:t>
          </a:r>
          <a:r>
            <a:rPr lang="cs-CZ" sz="5100" i="0" u="sng" kern="1200" dirty="0"/>
            <a:t>(JPZ)</a:t>
          </a:r>
          <a:endParaRPr lang="cs-CZ" sz="5100" kern="1200" dirty="0"/>
        </a:p>
      </dsp:txBody>
      <dsp:txXfrm>
        <a:off x="59802" y="264032"/>
        <a:ext cx="10395996" cy="1105441"/>
      </dsp:txXfrm>
    </dsp:sp>
    <dsp:sp modelId="{D9E448F1-394B-4B40-A696-25866728DA04}">
      <dsp:nvSpPr>
        <dsp:cNvPr id="0" name=""/>
        <dsp:cNvSpPr/>
      </dsp:nvSpPr>
      <dsp:spPr>
        <a:xfrm>
          <a:off x="0" y="2427645"/>
          <a:ext cx="10515600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4000" kern="1200" dirty="0">
              <a:solidFill>
                <a:srgbClr val="00549F"/>
              </a:solidFill>
            </a:rPr>
            <a:t>Opatření obecné povahy je v jednání.</a:t>
          </a:r>
        </a:p>
      </dsp:txBody>
      <dsp:txXfrm>
        <a:off x="0" y="2427645"/>
        <a:ext cx="10515600" cy="158976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55F70-C82F-4E9E-8E5C-BF9EF59AE70E}">
      <dsp:nvSpPr>
        <dsp:cNvPr id="0" name=""/>
        <dsp:cNvSpPr/>
      </dsp:nvSpPr>
      <dsp:spPr>
        <a:xfrm>
          <a:off x="0" y="10003"/>
          <a:ext cx="105156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b="1" i="0" u="sng" kern="1200" dirty="0"/>
            <a:t>Odvolání a vzdání se práva na přijetí</a:t>
          </a:r>
          <a:endParaRPr lang="cs-CZ" sz="4500" kern="1200" dirty="0"/>
        </a:p>
      </dsp:txBody>
      <dsp:txXfrm>
        <a:off x="52688" y="62691"/>
        <a:ext cx="10410224" cy="973949"/>
      </dsp:txXfrm>
    </dsp:sp>
    <dsp:sp modelId="{2A23C67F-0556-4715-A932-2646268BB967}">
      <dsp:nvSpPr>
        <dsp:cNvPr id="0" name=""/>
        <dsp:cNvSpPr/>
      </dsp:nvSpPr>
      <dsp:spPr>
        <a:xfrm>
          <a:off x="0" y="1089328"/>
          <a:ext cx="10515600" cy="4564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7150" rIns="320040" bIns="57150" numCol="1" spcCol="1270" anchor="t" anchorCtr="0">
          <a:noAutofit/>
        </a:bodyPr>
        <a:lstStyle/>
        <a:p>
          <a:pPr marL="285750" lvl="1" indent="-285750" algn="just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500" b="0" i="0" kern="1200" dirty="0">
              <a:solidFill>
                <a:srgbClr val="00549F"/>
              </a:solidFill>
            </a:rPr>
            <a:t>Odvolání proti rozhodnutí ředitele </a:t>
          </a:r>
          <a:r>
            <a:rPr lang="cs-CZ" sz="3500" b="1" i="0" kern="1200" dirty="0">
              <a:solidFill>
                <a:srgbClr val="00549F"/>
              </a:solidFill>
            </a:rPr>
            <a:t>o průběhu nebo výsledku </a:t>
          </a:r>
          <a:r>
            <a:rPr lang="cs-CZ" sz="3500" b="0" i="0" kern="1200" dirty="0">
              <a:solidFill>
                <a:srgbClr val="00549F"/>
              </a:solidFill>
            </a:rPr>
            <a:t>přijímacího řízení lze podat ve lhůtě </a:t>
          </a:r>
          <a:r>
            <a:rPr lang="cs-CZ" sz="3500" b="1" i="0" kern="1200" dirty="0">
              <a:solidFill>
                <a:srgbClr val="00549F"/>
              </a:solidFill>
            </a:rPr>
            <a:t>3 pracovních dnů ode dne zveřejnění výsledků</a:t>
          </a:r>
          <a:r>
            <a:rPr lang="cs-CZ" sz="3500" b="0" i="0" kern="1200" dirty="0">
              <a:solidFill>
                <a:srgbClr val="00549F"/>
              </a:solidFill>
            </a:rPr>
            <a:t>. </a:t>
          </a:r>
          <a:r>
            <a:rPr lang="cs-CZ" sz="3500" b="1" i="0" kern="1200" dirty="0">
              <a:solidFill>
                <a:srgbClr val="00549F"/>
              </a:solidFill>
            </a:rPr>
            <a:t>Odvolání uchazeč podává řediteli školy</a:t>
          </a:r>
          <a:r>
            <a:rPr lang="cs-CZ" sz="3500" b="0" i="0" kern="1200" dirty="0">
              <a:solidFill>
                <a:srgbClr val="00549F"/>
              </a:solidFill>
            </a:rPr>
            <a:t>, který rozhodnutí vydal. Rozhodnutí může být změněno v rámci tzv. </a:t>
          </a:r>
          <a:r>
            <a:rPr lang="cs-CZ" sz="3500" b="0" i="0" kern="1200" dirty="0" err="1">
              <a:solidFill>
                <a:srgbClr val="00549F"/>
              </a:solidFill>
            </a:rPr>
            <a:t>autoremedury</a:t>
          </a:r>
          <a:r>
            <a:rPr lang="cs-CZ" sz="3500" b="0" i="0" kern="1200" dirty="0">
              <a:solidFill>
                <a:srgbClr val="00549F"/>
              </a:solidFill>
            </a:rPr>
            <a:t> podle § 87 správního řádu pouze zjistí-li ředitel pochybení. Ředitel školy následně odvolání postupuje ke </a:t>
          </a:r>
          <a:r>
            <a:rPr lang="cs-CZ" sz="3500" b="1" i="0" kern="1200" dirty="0">
              <a:solidFill>
                <a:srgbClr val="00549F"/>
              </a:solidFill>
            </a:rPr>
            <a:t>KÚ příslušného kraje </a:t>
          </a:r>
          <a:r>
            <a:rPr lang="cs-CZ" sz="3500" b="0" i="0" kern="1200" dirty="0">
              <a:solidFill>
                <a:srgbClr val="00549F"/>
              </a:solidFill>
            </a:rPr>
            <a:t>(§ 86-88 správního řádu).</a:t>
          </a:r>
          <a:endParaRPr lang="cs-CZ" sz="3500" kern="1200" dirty="0">
            <a:solidFill>
              <a:srgbClr val="00549F"/>
            </a:solidFill>
          </a:endParaRPr>
        </a:p>
      </dsp:txBody>
      <dsp:txXfrm>
        <a:off x="0" y="1089328"/>
        <a:ext cx="10515600" cy="456434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1CCAA-7769-4421-B465-A9C94C7EB6C3}">
      <dsp:nvSpPr>
        <dsp:cNvPr id="0" name=""/>
        <dsp:cNvSpPr/>
      </dsp:nvSpPr>
      <dsp:spPr>
        <a:xfrm>
          <a:off x="0" y="0"/>
          <a:ext cx="105156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u="sng" kern="1200" dirty="0"/>
            <a:t>Odvolání a vzdání se práva na přijetí</a:t>
          </a:r>
          <a:endParaRPr lang="cs-CZ" sz="3700" kern="1200" dirty="0"/>
        </a:p>
      </dsp:txBody>
      <dsp:txXfrm>
        <a:off x="43321" y="43321"/>
        <a:ext cx="10428958" cy="800803"/>
      </dsp:txXfrm>
    </dsp:sp>
    <dsp:sp modelId="{5534A85E-060F-4A70-BB03-3A197D1981B1}">
      <dsp:nvSpPr>
        <dsp:cNvPr id="0" name=""/>
        <dsp:cNvSpPr/>
      </dsp:nvSpPr>
      <dsp:spPr>
        <a:xfrm>
          <a:off x="0" y="948805"/>
          <a:ext cx="10515600" cy="4625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900" b="1" kern="1200" dirty="0">
              <a:solidFill>
                <a:srgbClr val="00549F"/>
              </a:solidFill>
            </a:rPr>
            <a:t>Uchazeč nemůže podat odvolání prostřednictvím DIPSY</a:t>
          </a:r>
          <a:r>
            <a:rPr lang="cs-CZ" sz="2900" kern="1200" dirty="0">
              <a:solidFill>
                <a:srgbClr val="00549F"/>
              </a:solidFill>
            </a:rPr>
            <a:t>, ale musí postupovat podle obecné úpravy správního řádu.</a:t>
          </a: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900" b="0" i="0" kern="1200" baseline="0" dirty="0">
              <a:solidFill>
                <a:srgbClr val="00549F"/>
              </a:solidFill>
            </a:rPr>
            <a:t>Odvolání proti situaci, kdy není uchazeč přijat z důvodu </a:t>
          </a:r>
          <a:r>
            <a:rPr lang="cs-CZ" sz="2900" b="1" i="0" kern="1200" baseline="0" dirty="0">
              <a:solidFill>
                <a:srgbClr val="00549F"/>
              </a:solidFill>
            </a:rPr>
            <a:t>naplnění kapacity </a:t>
          </a:r>
          <a:r>
            <a:rPr lang="cs-CZ" sz="2900" b="0" i="0" kern="1200" baseline="0" dirty="0">
              <a:solidFill>
                <a:srgbClr val="00549F"/>
              </a:solidFill>
            </a:rPr>
            <a:t>se stává v novém systému </a:t>
          </a:r>
          <a:r>
            <a:rPr lang="cs-CZ" sz="2900" b="1" i="0" kern="1200" baseline="0" dirty="0">
              <a:solidFill>
                <a:srgbClr val="00549F"/>
              </a:solidFill>
            </a:rPr>
            <a:t>bezpředmětným, </a:t>
          </a:r>
          <a:r>
            <a:rPr lang="cs-CZ" sz="2900" b="0" i="0" kern="1200" baseline="0" dirty="0">
              <a:solidFill>
                <a:srgbClr val="00549F"/>
              </a:solidFill>
            </a:rPr>
            <a:t>neboť všechna místa budou obsazena. </a:t>
          </a:r>
          <a:endParaRPr lang="cs-CZ" sz="2900" kern="1200" dirty="0">
            <a:solidFill>
              <a:srgbClr val="00549F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900" b="1" i="0" kern="1200" baseline="0" dirty="0">
              <a:solidFill>
                <a:srgbClr val="00549F"/>
              </a:solidFill>
            </a:rPr>
            <a:t>Místo uvolněné po zveřejnění seznamu přijatých a nepřijatých (na základě vzdání se práva na přijetí) již není možné zaplnit v daném kole jiným uchazečem. </a:t>
          </a:r>
          <a:r>
            <a:rPr lang="cs-CZ" sz="2900" b="1" i="0" u="sng" kern="1200" baseline="0" dirty="0" err="1">
              <a:solidFill>
                <a:srgbClr val="00549F"/>
              </a:solidFill>
            </a:rPr>
            <a:t>Autoremedurou</a:t>
          </a:r>
          <a:r>
            <a:rPr lang="cs-CZ" sz="2900" b="1" i="0" u="sng" kern="1200" baseline="0" dirty="0">
              <a:solidFill>
                <a:srgbClr val="00549F"/>
              </a:solidFill>
            </a:rPr>
            <a:t> nelze obcházet prioritizaci.</a:t>
          </a:r>
          <a:endParaRPr lang="cs-CZ" sz="2900" u="sng" kern="1200" dirty="0">
            <a:solidFill>
              <a:srgbClr val="00549F"/>
            </a:solidFill>
          </a:endParaRPr>
        </a:p>
      </dsp:txBody>
      <dsp:txXfrm>
        <a:off x="0" y="948805"/>
        <a:ext cx="10515600" cy="4625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22B6C-7743-4EAE-A7C3-65432E05856A}">
      <dsp:nvSpPr>
        <dsp:cNvPr id="0" name=""/>
        <dsp:cNvSpPr/>
      </dsp:nvSpPr>
      <dsp:spPr>
        <a:xfrm>
          <a:off x="0" y="1490"/>
          <a:ext cx="105156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/>
            <a:t>Změny v přijímacím řízení 2026</a:t>
          </a:r>
          <a:endParaRPr lang="cs-CZ" sz="4200" kern="1200" dirty="0"/>
        </a:p>
      </dsp:txBody>
      <dsp:txXfrm>
        <a:off x="49176" y="50666"/>
        <a:ext cx="10417248" cy="909018"/>
      </dsp:txXfrm>
    </dsp:sp>
    <dsp:sp modelId="{F77DF0F3-DA12-411E-9E4D-25A109D4B717}">
      <dsp:nvSpPr>
        <dsp:cNvPr id="0" name=""/>
        <dsp:cNvSpPr/>
      </dsp:nvSpPr>
      <dsp:spPr>
        <a:xfrm>
          <a:off x="0" y="1008860"/>
          <a:ext cx="10515600" cy="440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b="1" kern="1200" dirty="0">
              <a:solidFill>
                <a:srgbClr val="00549F"/>
              </a:solidFill>
            </a:rPr>
            <a:t>způsoby podání přihlášky (pouze dva)</a:t>
          </a:r>
          <a:endParaRPr lang="cs-CZ" sz="3300" kern="1200" dirty="0">
            <a:solidFill>
              <a:srgbClr val="00549F"/>
            </a:solidFill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b="1" kern="1200" dirty="0">
              <a:solidFill>
                <a:srgbClr val="00549F"/>
              </a:solidFill>
            </a:rPr>
            <a:t>možnost nahlížení do spisu (kritéria)</a:t>
          </a:r>
          <a:endParaRPr lang="cs-CZ" sz="3300" kern="1200" dirty="0">
            <a:solidFill>
              <a:srgbClr val="00549F"/>
            </a:solidFill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b="1" kern="1200" dirty="0">
              <a:solidFill>
                <a:srgbClr val="00549F"/>
              </a:solidFill>
            </a:rPr>
            <a:t>zpětvzetí přihlášky</a:t>
          </a:r>
          <a:endParaRPr lang="cs-CZ" sz="3300" kern="1200" dirty="0">
            <a:solidFill>
              <a:srgbClr val="00549F"/>
            </a:solidFill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b="1" kern="1200" dirty="0">
              <a:solidFill>
                <a:srgbClr val="00549F"/>
              </a:solidFill>
            </a:rPr>
            <a:t>2. kolo JPZ, na maturitní obory bez JPZ</a:t>
          </a:r>
          <a:endParaRPr lang="cs-CZ" sz="3300" kern="1200" dirty="0">
            <a:solidFill>
              <a:srgbClr val="00549F"/>
            </a:solidFill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b="1" kern="1200" dirty="0">
              <a:solidFill>
                <a:srgbClr val="00549F"/>
              </a:solidFill>
            </a:rPr>
            <a:t>zdravotní způsobilost ze 3 měsíců na 1 rok</a:t>
          </a:r>
          <a:endParaRPr lang="cs-CZ" sz="3300" kern="1200" dirty="0">
            <a:solidFill>
              <a:srgbClr val="00549F"/>
            </a:solidFill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b="1" kern="1200" dirty="0">
              <a:solidFill>
                <a:srgbClr val="00549F"/>
              </a:solidFill>
            </a:rPr>
            <a:t>§ 20 cizinci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3300" b="1" kern="1200" dirty="0">
            <a:solidFill>
              <a:srgbClr val="00549F"/>
            </a:solidFill>
          </a:endParaRPr>
        </a:p>
      </dsp:txBody>
      <dsp:txXfrm>
        <a:off x="0" y="1008860"/>
        <a:ext cx="10515600" cy="44014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A7335-DFBE-4975-A421-0150383DCD13}">
      <dsp:nvSpPr>
        <dsp:cNvPr id="0" name=""/>
        <dsp:cNvSpPr/>
      </dsp:nvSpPr>
      <dsp:spPr>
        <a:xfrm>
          <a:off x="0" y="52335"/>
          <a:ext cx="10515600" cy="491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i="0" kern="1200" dirty="0"/>
            <a:t>JPZ</a:t>
          </a:r>
          <a:r>
            <a:rPr lang="cs-CZ" sz="4200" b="0" i="0" kern="1200" dirty="0"/>
            <a:t> je </a:t>
          </a:r>
          <a:r>
            <a:rPr lang="cs-CZ" sz="4200" b="1" i="0" kern="1200" dirty="0"/>
            <a:t>povinnou součástí prvního kola přijímacího řízení do všech </a:t>
          </a:r>
          <a:r>
            <a:rPr lang="cs-CZ" sz="4200" kern="1200" dirty="0"/>
            <a:t>oborů vzdělání s </a:t>
          </a:r>
          <a:r>
            <a:rPr lang="cs-CZ" sz="4200" b="1" kern="1200" dirty="0"/>
            <a:t>maturitní zkouškou </a:t>
          </a:r>
          <a:r>
            <a:rPr lang="cs-CZ" sz="4200" kern="1200" dirty="0"/>
            <a:t>(kromě oborů vzdělání s talentovou zkouškou stanovenou v RVP, ovšem </a:t>
          </a:r>
          <a:r>
            <a:rPr lang="cs-CZ" sz="4200" b="1" kern="1200" dirty="0"/>
            <a:t>včetně oborů vzdělání Gymnázium se sportovní přípravou</a:t>
          </a:r>
          <a:r>
            <a:rPr lang="cs-CZ" sz="4200" kern="1200" dirty="0"/>
            <a:t>, a kromě přijímání do zkráceného studia). </a:t>
          </a:r>
        </a:p>
      </dsp:txBody>
      <dsp:txXfrm>
        <a:off x="239882" y="292217"/>
        <a:ext cx="10035836" cy="4434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22B6C-7743-4EAE-A7C3-65432E05856A}">
      <dsp:nvSpPr>
        <dsp:cNvPr id="0" name=""/>
        <dsp:cNvSpPr/>
      </dsp:nvSpPr>
      <dsp:spPr>
        <a:xfrm>
          <a:off x="0" y="0"/>
          <a:ext cx="10515600" cy="1188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u="sng" kern="1200" dirty="0">
              <a:effectLst/>
              <a:ea typeface="Aptos" panose="020B0004020202020204" pitchFamily="34" charset="0"/>
              <a:cs typeface="Times New Roman" panose="02020603050405020304" pitchFamily="18" charset="0"/>
            </a:rPr>
            <a:t>Ředitel SŠ do systému vloží od 15. do 31. ledna 2026</a:t>
          </a:r>
          <a:endParaRPr lang="cs-CZ" sz="2400" u="sng" kern="1200" dirty="0"/>
        </a:p>
      </dsp:txBody>
      <dsp:txXfrm>
        <a:off x="58025" y="58025"/>
        <a:ext cx="10399550" cy="1072596"/>
      </dsp:txXfrm>
    </dsp:sp>
    <dsp:sp modelId="{F77DF0F3-DA12-411E-9E4D-25A109D4B717}">
      <dsp:nvSpPr>
        <dsp:cNvPr id="0" name=""/>
        <dsp:cNvSpPr/>
      </dsp:nvSpPr>
      <dsp:spPr>
        <a:xfrm>
          <a:off x="0" y="1192214"/>
          <a:ext cx="10515600" cy="4531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800" kern="1200" dirty="0">
            <a:solidFill>
              <a:srgbClr val="00549F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1" kern="1200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počet míst vypsaných do 1. kola</a:t>
          </a:r>
          <a:r>
            <a:rPr lang="cs-CZ" sz="2400" kern="1200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 dle vyhlášených kritérií (tento údaj nelze snížit, zvýšit lze do 7. 5. 2026)</a:t>
          </a:r>
          <a:endParaRPr lang="cs-CZ" sz="1800" kern="1200" dirty="0">
            <a:solidFill>
              <a:srgbClr val="00549F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maximální počet uchazečů pro JPZ – </a:t>
          </a:r>
          <a:r>
            <a:rPr lang="cs-CZ" sz="2400" b="1" kern="1200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počet učeben </a:t>
          </a:r>
          <a:r>
            <a:rPr lang="cs-CZ" sz="2400" kern="1200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s 15-17 místy / počet menších učeben (pouze o orientační </a:t>
          </a:r>
          <a:r>
            <a:rPr lang="cs-CZ" sz="2400" kern="1200" dirty="0">
              <a:solidFill>
                <a:srgbClr val="00549F"/>
              </a:solidFill>
              <a:ea typeface="Aptos" panose="020B0004020202020204" pitchFamily="34" charset="0"/>
              <a:cs typeface="Times New Roman" panose="02020603050405020304" pitchFamily="18" charset="0"/>
            </a:rPr>
            <a:t>kapacitní </a:t>
          </a:r>
          <a:r>
            <a:rPr lang="cs-CZ" sz="2400" kern="1200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údaj)</a:t>
          </a:r>
          <a:endParaRPr lang="cs-CZ" sz="2400" b="1" kern="1200" dirty="0">
            <a:solidFill>
              <a:srgbClr val="00549F"/>
            </a:solidFill>
            <a:effectLst/>
            <a:ea typeface="Aptos" panose="020B0004020202020204" pitchFamily="34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1" kern="1200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definice povinných příloh k přihlášce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1" kern="1200" dirty="0">
              <a:solidFill>
                <a:srgbClr val="00549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PDF s kritérii pro přijímací řízení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cs-CZ" sz="2400" b="1" kern="1200" dirty="0">
              <a:solidFill>
                <a:srgbClr val="00549F"/>
              </a:solidFill>
            </a:rPr>
            <a:t>požadavky na zdravotní způsobilost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2400" b="1" kern="1200" dirty="0">
              <a:solidFill>
                <a:srgbClr val="00549F"/>
              </a:solidFill>
            </a:rPr>
            <a:t>termín pro nahlížení do spisu jako součást vypsaných kritérií - </a:t>
          </a:r>
          <a:r>
            <a:rPr lang="cs-CZ" sz="2400" b="0" kern="1200" dirty="0">
              <a:solidFill>
                <a:srgbClr val="00549F"/>
              </a:solidFill>
            </a:rPr>
            <a:t>ř</a:t>
          </a:r>
          <a:r>
            <a:rPr lang="cs-CZ" sz="2400" kern="1200" dirty="0">
              <a:solidFill>
                <a:srgbClr val="00549F"/>
              </a:solidFill>
            </a:rPr>
            <a:t>editel školy naplní povinnost vyzvat uchazeče k </a:t>
          </a:r>
          <a:r>
            <a:rPr lang="cs-CZ" sz="2400" b="1" kern="1200" dirty="0">
              <a:solidFill>
                <a:srgbClr val="00549F"/>
              </a:solidFill>
            </a:rPr>
            <a:t>seznámení se s podklady </a:t>
          </a:r>
          <a:r>
            <a:rPr lang="cs-CZ" sz="2400" kern="1200" dirty="0">
              <a:solidFill>
                <a:srgbClr val="00549F"/>
              </a:solidFill>
            </a:rPr>
            <a:t>pro vydání rozhodnutí tím, že uvede ve vyhlášení přijímacího řízení termín, kdy má účastník řízení možnost seznámit se s podklady rozhodnutí.</a:t>
          </a:r>
          <a:endParaRPr lang="cs-CZ" altLang="cs-CZ" sz="2400" b="1" kern="1200" dirty="0">
            <a:solidFill>
              <a:srgbClr val="00549F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altLang="cs-CZ" sz="2400" b="1" kern="1200" dirty="0">
            <a:solidFill>
              <a:srgbClr val="00549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altLang="cs-CZ" sz="1800" b="1" kern="1200" dirty="0">
            <a:solidFill>
              <a:srgbClr val="00549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800" b="1" kern="1200" dirty="0">
            <a:solidFill>
              <a:srgbClr val="00549F"/>
            </a:solidFill>
          </a:endParaRPr>
        </a:p>
      </dsp:txBody>
      <dsp:txXfrm>
        <a:off x="0" y="1192214"/>
        <a:ext cx="10515600" cy="45316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9A46F-673D-440C-9A53-3E510D287624}">
      <dsp:nvSpPr>
        <dsp:cNvPr id="0" name=""/>
        <dsp:cNvSpPr/>
      </dsp:nvSpPr>
      <dsp:spPr>
        <a:xfrm>
          <a:off x="0" y="3"/>
          <a:ext cx="10515600" cy="986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u="sng" kern="1200" dirty="0"/>
            <a:t>Kdo podává přihlášku </a:t>
          </a:r>
          <a:endParaRPr lang="cs-CZ" sz="3500" kern="1200" dirty="0"/>
        </a:p>
      </dsp:txBody>
      <dsp:txXfrm>
        <a:off x="48146" y="48149"/>
        <a:ext cx="10419308" cy="889990"/>
      </dsp:txXfrm>
    </dsp:sp>
    <dsp:sp modelId="{347EB2B0-D8BE-4C55-B15F-30E87AB4EDBA}">
      <dsp:nvSpPr>
        <dsp:cNvPr id="0" name=""/>
        <dsp:cNvSpPr/>
      </dsp:nvSpPr>
      <dsp:spPr>
        <a:xfrm>
          <a:off x="0" y="986285"/>
          <a:ext cx="10515600" cy="403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700" kern="1200" dirty="0">
            <a:solidFill>
              <a:srgbClr val="00549F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>
              <a:solidFill>
                <a:srgbClr val="00549F"/>
              </a:solidFill>
            </a:rPr>
            <a:t>Přihlášku podává </a:t>
          </a:r>
          <a:r>
            <a:rPr lang="cs-CZ" sz="2700" b="1" kern="1200" dirty="0">
              <a:solidFill>
                <a:srgbClr val="00549F"/>
              </a:solidFill>
            </a:rPr>
            <a:t>za nezletilého uchazeče </a:t>
          </a:r>
          <a:r>
            <a:rPr lang="cs-CZ" sz="2700" kern="1200" dirty="0">
              <a:solidFill>
                <a:srgbClr val="00549F"/>
              </a:solidFill>
            </a:rPr>
            <a:t>jeho </a:t>
          </a:r>
          <a:r>
            <a:rPr lang="cs-CZ" sz="2700" b="1" kern="1200" dirty="0">
              <a:solidFill>
                <a:srgbClr val="00549F"/>
              </a:solidFill>
            </a:rPr>
            <a:t>zákonný zástupce. </a:t>
          </a:r>
          <a:endParaRPr lang="cs-CZ" sz="2700" kern="1200" dirty="0">
            <a:solidFill>
              <a:srgbClr val="00549F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>
              <a:solidFill>
                <a:srgbClr val="00549F"/>
              </a:solidFill>
            </a:rPr>
            <a:t>V případě </a:t>
          </a:r>
          <a:r>
            <a:rPr lang="cs-CZ" sz="2700" b="1" kern="1200" dirty="0">
              <a:solidFill>
                <a:srgbClr val="00549F"/>
              </a:solidFill>
            </a:rPr>
            <a:t>elektronické přihlášky </a:t>
          </a:r>
          <a:r>
            <a:rPr lang="cs-CZ" sz="2700" kern="1200" dirty="0">
              <a:solidFill>
                <a:srgbClr val="00549F"/>
              </a:solidFill>
            </a:rPr>
            <a:t>se veškerá komunikace se zákonným zástupcem vede v rámci systému, </a:t>
          </a:r>
          <a:r>
            <a:rPr lang="cs-CZ" sz="2700" b="1" kern="1200" dirty="0">
              <a:solidFill>
                <a:srgbClr val="00549F"/>
              </a:solidFill>
            </a:rPr>
            <a:t>neposílá se žádný dopis fyzicky</a:t>
          </a:r>
          <a:r>
            <a:rPr lang="cs-CZ" sz="2700" kern="1200" dirty="0">
              <a:solidFill>
                <a:srgbClr val="00549F"/>
              </a:solidFill>
            </a:rPr>
            <a:t>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>
              <a:solidFill>
                <a:srgbClr val="00549F"/>
              </a:solidFill>
            </a:rPr>
            <a:t>Údaje zákonného zástupce i jeho dítěte budou načtené ze základních registrů.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>
              <a:solidFill>
                <a:srgbClr val="00549F"/>
              </a:solidFill>
            </a:rPr>
            <a:t>Pokud bude uchazeč </a:t>
          </a:r>
          <a:r>
            <a:rPr lang="cs-CZ" sz="2700" b="1" kern="1200" dirty="0">
              <a:solidFill>
                <a:srgbClr val="00549F"/>
              </a:solidFill>
            </a:rPr>
            <a:t>přihlášen jinou osobou než zákonným zástupcem, bude zobrazeno varování.</a:t>
          </a:r>
          <a:endParaRPr lang="cs-CZ" sz="2700" kern="1200" dirty="0">
            <a:solidFill>
              <a:srgbClr val="00549F"/>
            </a:solidFill>
          </a:endParaRPr>
        </a:p>
      </dsp:txBody>
      <dsp:txXfrm>
        <a:off x="0" y="986285"/>
        <a:ext cx="10515600" cy="40323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0F333-AD9F-4040-B788-600797897C71}">
      <dsp:nvSpPr>
        <dsp:cNvPr id="0" name=""/>
        <dsp:cNvSpPr/>
      </dsp:nvSpPr>
      <dsp:spPr>
        <a:xfrm>
          <a:off x="0" y="60997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u="sng" kern="1200" dirty="0"/>
            <a:t>Kdo podává přihlášku</a:t>
          </a:r>
        </a:p>
      </dsp:txBody>
      <dsp:txXfrm>
        <a:off x="40980" y="101977"/>
        <a:ext cx="10433640" cy="757514"/>
      </dsp:txXfrm>
    </dsp:sp>
    <dsp:sp modelId="{D125E4E4-1712-42B4-B0A4-29ED1855A8D0}">
      <dsp:nvSpPr>
        <dsp:cNvPr id="0" name=""/>
        <dsp:cNvSpPr/>
      </dsp:nvSpPr>
      <dsp:spPr>
        <a:xfrm>
          <a:off x="0" y="900472"/>
          <a:ext cx="10515600" cy="40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>
              <a:solidFill>
                <a:srgbClr val="00549F"/>
              </a:solidFill>
            </a:rPr>
            <a:t>Jedná-li jeden z rodičů sám vůči řediteli školy, má se za to, </a:t>
          </a:r>
          <a:r>
            <a:rPr lang="cs-CZ" sz="2700" b="1" kern="1200" dirty="0">
              <a:solidFill>
                <a:srgbClr val="00549F"/>
              </a:solidFill>
            </a:rPr>
            <a:t>že jedná se souhlasem druhého rodiče</a:t>
          </a:r>
          <a:r>
            <a:rPr lang="cs-CZ" sz="2700" kern="1200" dirty="0">
              <a:solidFill>
                <a:srgbClr val="00549F"/>
              </a:solidFill>
            </a:rPr>
            <a:t>. V případě, že má ředitel školy důvodné pochybnosti o tom, zda jsou rodiče ve shodě, vyzve je k doložení podpisů obou z nich, </a:t>
          </a:r>
          <a:r>
            <a:rPr lang="cs-CZ" sz="2700" b="1" kern="1200" dirty="0">
              <a:solidFill>
                <a:srgbClr val="00549F"/>
              </a:solidFill>
            </a:rPr>
            <a:t>v případě neshody rodičů je odkáže na soud</a:t>
          </a:r>
          <a:r>
            <a:rPr lang="cs-CZ" sz="2700" kern="1200" dirty="0">
              <a:solidFill>
                <a:srgbClr val="00549F"/>
              </a:solidFill>
            </a:rPr>
            <a:t>.</a:t>
          </a:r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b="1" kern="1200" dirty="0">
              <a:solidFill>
                <a:srgbClr val="00549F"/>
              </a:solidFill>
            </a:rPr>
            <a:t>Uchazeč přihlášen jinou osobou než zákonným zástupcem, zobrazí se varování.</a:t>
          </a:r>
          <a:endParaRPr lang="cs-CZ" sz="2700" kern="1200" dirty="0">
            <a:solidFill>
              <a:srgbClr val="00549F"/>
            </a:solidFill>
          </a:endParaRPr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b="1" kern="1200" dirty="0">
              <a:solidFill>
                <a:srgbClr val="00549F"/>
              </a:solidFill>
            </a:rPr>
            <a:t>U uchazečů s nařízenou ústavní výchovou nebo uloženou ochrannou výchovou </a:t>
          </a:r>
          <a:r>
            <a:rPr lang="cs-CZ" sz="2700" kern="1200" dirty="0">
              <a:solidFill>
                <a:srgbClr val="00549F"/>
              </a:solidFill>
            </a:rPr>
            <a:t>může v nezbytných případech podat přihlášku ředitel příslušného školského zařízení, přičemž o podání přihlášky </a:t>
          </a:r>
          <a:r>
            <a:rPr lang="cs-CZ" sz="2700" b="1" kern="1200" dirty="0">
              <a:solidFill>
                <a:srgbClr val="00549F"/>
              </a:solidFill>
            </a:rPr>
            <a:t>bezodkladně informuje zákonného zástupce </a:t>
          </a:r>
          <a:r>
            <a:rPr lang="cs-CZ" sz="2700" kern="1200" dirty="0">
              <a:solidFill>
                <a:srgbClr val="00549F"/>
              </a:solidFill>
            </a:rPr>
            <a:t>uchazeče. </a:t>
          </a:r>
        </a:p>
      </dsp:txBody>
      <dsp:txXfrm>
        <a:off x="0" y="900472"/>
        <a:ext cx="10515600" cy="40572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A10CF-07E9-4706-B942-C1BD817BFB48}">
      <dsp:nvSpPr>
        <dsp:cNvPr id="0" name=""/>
        <dsp:cNvSpPr/>
      </dsp:nvSpPr>
      <dsp:spPr>
        <a:xfrm>
          <a:off x="0" y="61195"/>
          <a:ext cx="10515600" cy="1418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i="0" u="sng" kern="1200" dirty="0"/>
            <a:t>Způsoby podání přihlášek</a:t>
          </a:r>
          <a:endParaRPr lang="cs-CZ" sz="4000" kern="1200" dirty="0"/>
        </a:p>
      </dsp:txBody>
      <dsp:txXfrm>
        <a:off x="69253" y="130448"/>
        <a:ext cx="10377094" cy="1280158"/>
      </dsp:txXfrm>
    </dsp:sp>
    <dsp:sp modelId="{0FE16248-E950-4313-8B0F-78557C65E952}">
      <dsp:nvSpPr>
        <dsp:cNvPr id="0" name=""/>
        <dsp:cNvSpPr/>
      </dsp:nvSpPr>
      <dsp:spPr>
        <a:xfrm>
          <a:off x="0" y="1479860"/>
          <a:ext cx="10515600" cy="347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0800" rIns="284480" bIns="50800" numCol="1" spcCol="1270" anchor="t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b="0" i="0" kern="1200" dirty="0">
              <a:solidFill>
                <a:srgbClr val="00549F"/>
              </a:solidFill>
            </a:rPr>
            <a:t>Uchazeč či zákonný zástupce má na výběr ze dvou možností podání přihlášky:</a:t>
          </a:r>
          <a:endParaRPr lang="cs-CZ" sz="3100" kern="1200" dirty="0">
            <a:solidFill>
              <a:srgbClr val="00549F"/>
            </a:solidFill>
          </a:endParaRP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b="1" i="0" kern="1200" dirty="0">
              <a:solidFill>
                <a:srgbClr val="00549F"/>
              </a:solidFill>
            </a:rPr>
            <a:t>elektronicky</a:t>
          </a:r>
          <a:r>
            <a:rPr lang="cs-CZ" sz="3100" b="0" i="0" kern="1200" dirty="0">
              <a:solidFill>
                <a:srgbClr val="00549F"/>
              </a:solidFill>
            </a:rPr>
            <a:t> (s ověřenou elektronickou identitou), </a:t>
          </a:r>
          <a:endParaRPr lang="cs-CZ" sz="3100" kern="1200" dirty="0">
            <a:solidFill>
              <a:srgbClr val="00549F"/>
            </a:solidFill>
          </a:endParaRP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 dirty="0">
              <a:solidFill>
                <a:srgbClr val="00549F"/>
              </a:solidFill>
            </a:rPr>
            <a:t>v</a:t>
          </a:r>
          <a:r>
            <a:rPr lang="cs-CZ" sz="3100" b="0" i="0" kern="1200" dirty="0">
              <a:solidFill>
                <a:srgbClr val="00549F"/>
              </a:solidFill>
            </a:rPr>
            <a:t>yplněním </a:t>
          </a:r>
          <a:r>
            <a:rPr lang="cs-CZ" sz="3100" b="1" i="0" kern="1200" dirty="0">
              <a:solidFill>
                <a:srgbClr val="00549F"/>
              </a:solidFill>
            </a:rPr>
            <a:t>tiskopisu</a:t>
          </a:r>
          <a:r>
            <a:rPr lang="cs-CZ" sz="3100" b="0" i="0" kern="1200" dirty="0">
              <a:solidFill>
                <a:srgbClr val="00549F"/>
              </a:solidFill>
            </a:rPr>
            <a:t> s přílohami.</a:t>
          </a:r>
          <a:endParaRPr lang="cs-CZ" sz="3100" kern="1200" dirty="0">
            <a:solidFill>
              <a:srgbClr val="00549F"/>
            </a:solidFill>
          </a:endParaRP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b="1" kern="1200" dirty="0">
              <a:solidFill>
                <a:srgbClr val="00549F"/>
              </a:solidFill>
            </a:rPr>
            <a:t>U papírového podání uchazeč neuvidí své vyhodnocené testy, musí požádat o nahlédnutí ředitele střední školy.</a:t>
          </a:r>
          <a:endParaRPr lang="cs-CZ" sz="3100" kern="1200" dirty="0">
            <a:solidFill>
              <a:srgbClr val="00549F"/>
            </a:solidFill>
          </a:endParaRPr>
        </a:p>
      </dsp:txBody>
      <dsp:txXfrm>
        <a:off x="0" y="1479860"/>
        <a:ext cx="10515600" cy="3477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01" cy="49696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5500" cy="49696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19809F4C-2D09-4A7C-AD2E-BB5EA1139805}" type="datetimeFigureOut">
              <a:rPr lang="cs-CZ" smtClean="0"/>
              <a:t>20.11.2025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672"/>
            <a:ext cx="2945501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587" y="9429672"/>
            <a:ext cx="2945500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6A24194D-E911-475C-A83C-06327B273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03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E01E40DC-3E09-D246-ACC8-8D44CF70B152}" type="datetimeFigureOut">
              <a:rPr lang="cs-CZ" smtClean="0"/>
              <a:t>20.11.2025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5F0055B3-7155-F446-AC50-9C579597B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53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1F89291F-BFF3-F149-8545-E5BD693BB10A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B8A71D6-4121-A049-9152-97C298ED2BB1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Grafický objekt 19">
              <a:extLst>
                <a:ext uri="{FF2B5EF4-FFF2-40B4-BE49-F238E27FC236}">
                  <a16:creationId xmlns:a16="http://schemas.microsoft.com/office/drawing/2014/main" id="{D859EB27-7C8D-FB4C-ABB8-C95E4E301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8667" y="765706"/>
              <a:ext cx="4259696" cy="532462"/>
            </a:xfrm>
            <a:prstGeom prst="rect">
              <a:avLst/>
            </a:prstGeom>
          </p:spPr>
        </p:pic>
        <p:pic>
          <p:nvPicPr>
            <p:cNvPr id="10" name="Grafický objekt 7">
              <a:extLst>
                <a:ext uri="{FF2B5EF4-FFF2-40B4-BE49-F238E27FC236}">
                  <a16:creationId xmlns:a16="http://schemas.microsoft.com/office/drawing/2014/main" id="{8F093256-8D25-044F-BFF0-EF923A8B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" y="0"/>
              <a:ext cx="7896226" cy="5687314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3D64F53-6641-8946-85D8-2D5EA31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4800" y="3636000"/>
            <a:ext cx="6750000" cy="153360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204E7A-2188-624C-A10B-9B140219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4800" y="5374800"/>
            <a:ext cx="6750000" cy="936000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56646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1DDCC-3029-9F4E-95D9-4BDAF75A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EB361E-08D2-DE42-9AD2-2722B2FC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58958E-BAF2-4043-9B6A-5788E57E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C7D488-F6DF-344A-AE4B-C17C51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984AC4-89DC-3048-BE97-584ACDBF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70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C61156-2D2A-6349-AB80-D946D1067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63548B-0631-3842-ADED-8A09B1C32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3FE42E-7771-CC48-BD71-BDE25A9F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9DAF4E-587E-474E-9EC6-282F2EBC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5A078-CFCC-1D48-A208-343756D5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BC99E-F575-CD4F-BC8C-B6D0F1C7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636C4-A3EA-684D-BB48-3F868DD7D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  <a:lvl2pPr>
              <a:defRPr>
                <a:solidFill>
                  <a:srgbClr val="00549F"/>
                </a:solidFill>
              </a:defRPr>
            </a:lvl2pPr>
            <a:lvl3pPr>
              <a:defRPr>
                <a:solidFill>
                  <a:srgbClr val="00549F"/>
                </a:solidFill>
              </a:defRPr>
            </a:lvl3pPr>
            <a:lvl4pPr>
              <a:defRPr>
                <a:solidFill>
                  <a:srgbClr val="00549F"/>
                </a:solidFill>
              </a:defRPr>
            </a:lvl4pPr>
            <a:lvl5pPr>
              <a:defRPr>
                <a:solidFill>
                  <a:srgbClr val="00549F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FA1B98-0F0A-804B-9EFB-6541F51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r>
              <a:rPr lang="cs-CZ"/>
              <a:t>21.02.2022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878FF5-0B17-9941-82F2-75724957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649C84-5642-254D-9462-884B5985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fld id="{F756C1FA-8DED-774F-A9BF-965BD70CC5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66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1488F-B8BD-6C4D-AB8D-B06252DD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7B5E2E-DFC9-5A45-A199-DC7437FF0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549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65DA62-5DB1-1846-9E72-4AF265C8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395789-FFA9-6A48-956B-EF1DC9AF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AC4762-22A7-B142-A230-5302F205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58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75D58-12AD-B84A-9ACC-A82DD980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0FCBF-CF8C-0C45-8F30-B1531CB45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799"/>
            <a:ext cx="5181600" cy="4186163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E56DF1-50BA-E140-92EC-104EAB700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0799"/>
            <a:ext cx="5181600" cy="4186163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A118F6-91BB-5B4E-9105-4A744995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99D79A-A34B-5E4E-BD52-7B47EF30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C3DBA3-F30E-054A-A599-FE6A6D32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71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D6D53-2781-654E-BC8D-8DCFAA2C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00"/>
            <a:ext cx="10515600" cy="684000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64ED1C-7B69-0348-A11D-AEEBDD71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0799"/>
            <a:ext cx="5157787" cy="514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6A51F1-1974-AC48-A80F-20A9EEBA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0F50A2-1C4A-5948-BE8B-49F769660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0799"/>
            <a:ext cx="5183188" cy="514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59BBBA-C966-8046-8253-6FA4A9736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31FEF3-E8E8-764A-8425-D76EC96F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760BE4-BEDE-EC45-829F-8B835D7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5BC128-C9BD-2744-A437-600544B1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0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A329B-A10A-1844-81FE-4F1BA6E8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C71333-B3E7-D44C-923B-31A328BF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4F56B5-69F8-9842-89E0-8584572C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C60967-6179-1748-9882-4147B7FD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0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F1581-7E1B-4C4C-9E2B-241D2E59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2A342E-B1A3-1E42-96F5-03D898A2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1026D2-DDB7-2C4B-B64A-F7847D56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7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A16DA-D7E8-5649-9C03-290A0510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B8DE4-6BC5-A348-A7D5-D9F5B9E4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3F7F5D-4343-F540-A8D8-A55E9F556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B22C0C-88B0-3D4C-ABC1-BFCC0119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D2AC44-F960-D746-856F-0488AAAB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E894C3-3974-3841-973A-EBDD4A18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09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43B6F-9D61-124F-9986-7DE8D91D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84FF4E-EDAE-4D40-BA8C-F6093CC30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206F0B-6F67-3746-8B9F-FB42DE5A4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6AF41B-EB73-B049-ACCD-3FA0E9B4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53D8BE-FDF7-5243-8A49-BBC8AEBE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3D8E34-C96A-0649-A500-4C741357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23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443AAB-CF41-0148-BC90-304F7189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800"/>
            <a:ext cx="105156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188D97-627F-714B-A0B0-855A906B5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8000"/>
            <a:ext cx="10515600" cy="386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5F214B-FF17-2E4F-97E8-98C001A5C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49F"/>
                </a:solidFill>
              </a:defRPr>
            </a:lvl1pPr>
          </a:lstStyle>
          <a:p>
            <a:r>
              <a:rPr lang="cs-CZ"/>
              <a:t>21.02.2022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8D8351-1CFF-8748-B796-579D5EEDD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49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6384A0-3575-644F-943F-3D8B6A8E5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49F"/>
                </a:solidFill>
              </a:defRPr>
            </a:lvl1pPr>
          </a:lstStyle>
          <a:p>
            <a:fld id="{F756C1FA-8DED-774F-A9BF-965BD70CC5B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F005F39-F40F-D346-82E7-15471EBD53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2111835" cy="15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3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4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49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49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49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49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49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rihlaskynastredni.c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1F89291F-BFF3-F149-8545-E5BD693BB10A}"/>
              </a:ext>
            </a:extLst>
          </p:cNvPr>
          <p:cNvGrpSpPr/>
          <p:nvPr/>
        </p:nvGrpSpPr>
        <p:grpSpPr>
          <a:xfrm>
            <a:off x="-1" y="-33556"/>
            <a:ext cx="12192002" cy="6858000"/>
            <a:chOff x="-1" y="-33556"/>
            <a:chExt cx="12192002" cy="6858000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9B8A71D6-4121-A049-9152-97C298ED2BB1}"/>
                </a:ext>
              </a:extLst>
            </p:cNvPr>
            <p:cNvSpPr/>
            <p:nvPr/>
          </p:nvSpPr>
          <p:spPr>
            <a:xfrm>
              <a:off x="0" y="-33556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D859EB27-7C8D-FB4C-ABB8-C95E4E301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8667" y="765706"/>
              <a:ext cx="4259696" cy="532462"/>
            </a:xfrm>
            <a:prstGeom prst="rect">
              <a:avLst/>
            </a:prstGeom>
          </p:spPr>
        </p:pic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8F093256-8D25-044F-BFF0-EF923A8B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" y="0"/>
              <a:ext cx="7896226" cy="5687314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2A064BA-43CA-F941-BCEA-9499EDA1D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369" y="2793534"/>
            <a:ext cx="6751435" cy="2893780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PRACOVNÍ SETKÁNÍ VÝCHOVNÝCH </a:t>
            </a: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A KARIÉROVÝCH PORADCŮ</a:t>
            </a: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20.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11. 2025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68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7BC6D-FA2A-4A51-AE6D-29A64E1F2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6985909-E6FE-7828-6C63-C34CC523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4"/>
            <a:ext cx="10515600" cy="787382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1090C8-CFC1-0DA8-B9AB-05AB3CA6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7"/>
            <a:ext cx="10515600" cy="522000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2600" b="1" i="0" u="sng" dirty="0">
              <a:effectLst/>
            </a:endParaRPr>
          </a:p>
          <a:p>
            <a:pPr algn="just"/>
            <a:endParaRPr lang="cs-CZ" b="0" i="0" dirty="0">
              <a:effectLst/>
            </a:endParaRPr>
          </a:p>
          <a:p>
            <a:pPr algn="just">
              <a:spcAft>
                <a:spcPts val="1800"/>
              </a:spcAft>
              <a:defRPr/>
            </a:pPr>
            <a:endParaRPr lang="cs-CZ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D7AF6E-7540-12E0-E086-CC428821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DB0884-FDF0-3D49-205A-41406DFB1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3" y="939000"/>
            <a:ext cx="10241939" cy="5648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856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F86A7-9C4F-3810-05EF-3F91D43A0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F55DA5F-1E0B-7A15-B69A-AD3B4B54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4"/>
            <a:ext cx="10515600" cy="753804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A47B78-813D-C850-421F-599AEAEC9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7"/>
            <a:ext cx="10515600" cy="522000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2600" b="1" i="0" u="sng" dirty="0">
              <a:effectLst/>
            </a:endParaRPr>
          </a:p>
          <a:p>
            <a:pPr algn="just"/>
            <a:endParaRPr lang="cs-CZ" b="0" i="0" dirty="0">
              <a:effectLst/>
            </a:endParaRPr>
          </a:p>
          <a:p>
            <a:pPr algn="just">
              <a:spcAft>
                <a:spcPts val="1800"/>
              </a:spcAft>
              <a:defRPr/>
            </a:pPr>
            <a:endParaRPr lang="cs-CZ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0B7D3F-4BA2-4EFE-4CED-B35B0363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11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AC2C03-9D1A-43CF-2073-F321E245E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40" y="1045029"/>
            <a:ext cx="9772847" cy="5542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668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C3B2-AB07-210C-632E-A94CCEB50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D03BB03-C32F-0878-5493-1A26677C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863415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6CF4BC-D2F1-D86D-C477-D30D01B77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7"/>
            <a:ext cx="10515600" cy="522000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2600" b="1" i="0" u="sng" dirty="0">
              <a:effectLst/>
            </a:endParaRPr>
          </a:p>
          <a:p>
            <a:pPr algn="just"/>
            <a:endParaRPr lang="cs-CZ" b="0" i="0" dirty="0">
              <a:effectLst/>
            </a:endParaRPr>
          </a:p>
          <a:p>
            <a:pPr algn="just">
              <a:spcAft>
                <a:spcPts val="1800"/>
              </a:spcAft>
              <a:defRPr/>
            </a:pPr>
            <a:endParaRPr lang="cs-CZ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132A0C-D18B-46FB-243A-96D43162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12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D3BCBD-F013-FD85-61C7-93BD2CF6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020578"/>
            <a:ext cx="10108642" cy="5566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391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76339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A715D495-7C00-0384-8069-EB1DC5CDC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973684"/>
              </p:ext>
            </p:extLst>
          </p:nvPr>
        </p:nvGraphicFramePr>
        <p:xfrm>
          <a:off x="838200" y="1568741"/>
          <a:ext cx="10515600" cy="501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54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1A7BF-2428-7A27-4243-F7E9339F9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0148AB7-6A42-6D09-6DC4-95E97828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61851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A27F7D87-D2D2-E5F1-09EB-1C51D369D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406571"/>
              </p:ext>
            </p:extLst>
          </p:nvPr>
        </p:nvGraphicFramePr>
        <p:xfrm>
          <a:off x="838200" y="1175657"/>
          <a:ext cx="10515600" cy="541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8FF796-1ED2-C781-F7FC-5556B8F4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617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76339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9048B63A-1EAE-6536-8581-B158E3B92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205354"/>
              </p:ext>
            </p:extLst>
          </p:nvPr>
        </p:nvGraphicFramePr>
        <p:xfrm>
          <a:off x="838200" y="1568741"/>
          <a:ext cx="10515600" cy="501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06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DDFA8-8299-5DFB-CAE7-3CE83C154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0D9E34B-C1B4-1B81-06F0-10A65970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61851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2DE6DC2C-55F6-4335-55E5-EFD75D60F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775359"/>
              </p:ext>
            </p:extLst>
          </p:nvPr>
        </p:nvGraphicFramePr>
        <p:xfrm>
          <a:off x="838200" y="859972"/>
          <a:ext cx="10515600" cy="572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7CB143-5620-71D3-2C72-B2504DE5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86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76339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F2E5DA0B-C463-8C5C-E132-BD646F1A3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541374"/>
              </p:ext>
            </p:extLst>
          </p:nvPr>
        </p:nvGraphicFramePr>
        <p:xfrm>
          <a:off x="838200" y="1568741"/>
          <a:ext cx="10515600" cy="501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23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76339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18E2560E-BA16-AE19-A199-79154650B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548223"/>
              </p:ext>
            </p:extLst>
          </p:nvPr>
        </p:nvGraphicFramePr>
        <p:xfrm>
          <a:off x="838200" y="1568741"/>
          <a:ext cx="10515600" cy="501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77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76339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FC033B13-5C31-D515-B05D-2EF26AB61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785910"/>
              </p:ext>
            </p:extLst>
          </p:nvPr>
        </p:nvGraphicFramePr>
        <p:xfrm>
          <a:off x="838200" y="1568741"/>
          <a:ext cx="10515600" cy="501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25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17835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Podpora žáků při přijímacím řízení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490440D-049D-A7AC-66BC-7ABDA5E9E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752254"/>
              </p:ext>
            </p:extLst>
          </p:nvPr>
        </p:nvGraphicFramePr>
        <p:xfrm>
          <a:off x="838200" y="1318905"/>
          <a:ext cx="10515600" cy="540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20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2B641-7AD7-42FB-B2B3-BB2CD566A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9A6F2F3-621B-0A1B-17EE-918C0C37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76339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859A5E7-C7AC-D4DA-C140-641EA3B5F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305" y="1568450"/>
            <a:ext cx="8917390" cy="5019675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6AECE8-5E6F-D178-8944-4B2550CC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45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029802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1AF79862-AC8B-1E84-E308-E3A344770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972438"/>
              </p:ext>
            </p:extLst>
          </p:nvPr>
        </p:nvGraphicFramePr>
        <p:xfrm>
          <a:off x="838200" y="1091682"/>
          <a:ext cx="10515600" cy="549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38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76339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473CE55F-C535-343A-E710-3FC678142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276738"/>
              </p:ext>
            </p:extLst>
          </p:nvPr>
        </p:nvGraphicFramePr>
        <p:xfrm>
          <a:off x="838200" y="1568741"/>
          <a:ext cx="10515600" cy="501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273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76339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4F2764-BE19-BD2D-74C6-7F1FBB17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41"/>
            <a:ext cx="10515600" cy="50186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000" b="1" i="0" u="sng" dirty="0">
                <a:effectLst/>
              </a:rPr>
              <a:t>JPZ vždy se koná v termínech stanovených MŠMT</a:t>
            </a:r>
            <a:r>
              <a:rPr lang="cs-CZ" b="1" i="0" u="sng" dirty="0">
                <a:effectLst/>
              </a:rPr>
              <a:t>                     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Konkrétní časy konání jednotlivých zkoušek budou doplněny.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b="0" i="0" dirty="0">
              <a:effectLst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23</a:t>
            </a:fld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A80AA90-7D8C-5852-1F47-B996ABDBA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877934"/>
              </p:ext>
            </p:extLst>
          </p:nvPr>
        </p:nvGraphicFramePr>
        <p:xfrm>
          <a:off x="838200" y="2728894"/>
          <a:ext cx="10515600" cy="2941674"/>
        </p:xfrm>
        <a:graphic>
          <a:graphicData uri="http://schemas.openxmlformats.org/drawingml/2006/table">
            <a:tbl>
              <a:tblPr/>
              <a:tblGrid>
                <a:gridCol w="2631192">
                  <a:extLst>
                    <a:ext uri="{9D8B030D-6E8A-4147-A177-3AD203B41FA5}">
                      <a16:colId xmlns:a16="http://schemas.microsoft.com/office/drawing/2014/main" val="322257399"/>
                    </a:ext>
                  </a:extLst>
                </a:gridCol>
                <a:gridCol w="1857617">
                  <a:extLst>
                    <a:ext uri="{9D8B030D-6E8A-4147-A177-3AD203B41FA5}">
                      <a16:colId xmlns:a16="http://schemas.microsoft.com/office/drawing/2014/main" val="3798518075"/>
                    </a:ext>
                  </a:extLst>
                </a:gridCol>
                <a:gridCol w="1845578">
                  <a:extLst>
                    <a:ext uri="{9D8B030D-6E8A-4147-A177-3AD203B41FA5}">
                      <a16:colId xmlns:a16="http://schemas.microsoft.com/office/drawing/2014/main" val="2237066931"/>
                    </a:ext>
                  </a:extLst>
                </a:gridCol>
                <a:gridCol w="2072081">
                  <a:extLst>
                    <a:ext uri="{9D8B030D-6E8A-4147-A177-3AD203B41FA5}">
                      <a16:colId xmlns:a16="http://schemas.microsoft.com/office/drawing/2014/main" val="2271730418"/>
                    </a:ext>
                  </a:extLst>
                </a:gridCol>
                <a:gridCol w="2109132">
                  <a:extLst>
                    <a:ext uri="{9D8B030D-6E8A-4147-A177-3AD203B41FA5}">
                      <a16:colId xmlns:a16="http://schemas.microsoft.com/office/drawing/2014/main" val="3384624889"/>
                    </a:ext>
                  </a:extLst>
                </a:gridCol>
              </a:tblGrid>
              <a:tr h="9805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dirty="0">
                          <a:solidFill>
                            <a:srgbClr val="002060"/>
                          </a:solidFill>
                          <a:effectLst/>
                        </a:rPr>
                        <a:t>OBOR VZDĚLÁNÍ </a:t>
                      </a: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>
                          <a:solidFill>
                            <a:srgbClr val="002060"/>
                          </a:solidFill>
                          <a:effectLst/>
                        </a:rPr>
                        <a:t>1. ŘÁDNÝ TERMÍN </a:t>
                      </a: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dirty="0">
                          <a:solidFill>
                            <a:srgbClr val="002060"/>
                          </a:solidFill>
                          <a:effectLst/>
                        </a:rPr>
                        <a:t>2. ŘÁDNÝ TERMÍN </a:t>
                      </a:r>
                    </a:p>
                  </a:txBody>
                  <a:tcPr marL="114300" marR="114300" marT="76200" marB="76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>
                          <a:solidFill>
                            <a:srgbClr val="002060"/>
                          </a:solidFill>
                          <a:effectLst/>
                        </a:rPr>
                        <a:t>1. NÁHRADNÍ TERMÍN </a:t>
                      </a: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>
                          <a:solidFill>
                            <a:srgbClr val="002060"/>
                          </a:solidFill>
                          <a:effectLst/>
                        </a:rPr>
                        <a:t>2. NÁHRADNÍ TERMÍN </a:t>
                      </a:r>
                    </a:p>
                  </a:txBody>
                  <a:tcPr marL="114300" marR="114300" marT="76200" marB="76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15585"/>
                  </a:ext>
                </a:extLst>
              </a:tr>
              <a:tr h="9805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dirty="0">
                          <a:solidFill>
                            <a:srgbClr val="002060"/>
                          </a:solidFill>
                          <a:effectLst/>
                        </a:rPr>
                        <a:t>Čtyřleté obory a obory nástavbového studia </a:t>
                      </a: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dirty="0">
                          <a:solidFill>
                            <a:srgbClr val="002060"/>
                          </a:solidFill>
                          <a:effectLst/>
                        </a:rPr>
                        <a:t>10. dubna 2026 </a:t>
                      </a: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dirty="0">
                          <a:solidFill>
                            <a:srgbClr val="002060"/>
                          </a:solidFill>
                          <a:effectLst/>
                        </a:rPr>
                        <a:t>13. dubna 2026 </a:t>
                      </a:r>
                    </a:p>
                  </a:txBody>
                  <a:tcPr marL="114300" marR="114300" marT="76200" marB="76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dirty="0">
                          <a:solidFill>
                            <a:srgbClr val="002060"/>
                          </a:solidFill>
                          <a:effectLst/>
                        </a:rPr>
                        <a:t>29. dubna 2026 </a:t>
                      </a: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>
                          <a:solidFill>
                            <a:srgbClr val="002060"/>
                          </a:solidFill>
                          <a:effectLst/>
                        </a:rPr>
                        <a:t>30. dubna 2026 </a:t>
                      </a:r>
                    </a:p>
                  </a:txBody>
                  <a:tcPr marL="114300" marR="114300" marT="76200" marB="76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465707"/>
                  </a:ext>
                </a:extLst>
              </a:tr>
              <a:tr h="9805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>
                          <a:solidFill>
                            <a:srgbClr val="002060"/>
                          </a:solidFill>
                          <a:effectLst/>
                        </a:rPr>
                        <a:t>Obory šestiletých a osmiletých gymnázií</a:t>
                      </a: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>
                          <a:solidFill>
                            <a:srgbClr val="002060"/>
                          </a:solidFill>
                          <a:effectLst/>
                        </a:rPr>
                        <a:t>14. dubna 2026</a:t>
                      </a: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dirty="0">
                          <a:solidFill>
                            <a:srgbClr val="002060"/>
                          </a:solidFill>
                          <a:effectLst/>
                        </a:rPr>
                        <a:t>15. dubna 2026</a:t>
                      </a:r>
                    </a:p>
                  </a:txBody>
                  <a:tcPr marL="114300" marR="114300" marT="76200" marB="762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00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1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89842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196946E9-EE6E-21C1-B7C3-E2FAA7378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376866"/>
              </p:ext>
            </p:extLst>
          </p:nvPr>
        </p:nvGraphicFramePr>
        <p:xfrm>
          <a:off x="838200" y="1026369"/>
          <a:ext cx="10515600" cy="556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022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01114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8BD47E88-99D2-0B33-7F42-82C2FD387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897333"/>
              </p:ext>
            </p:extLst>
          </p:nvPr>
        </p:nvGraphicFramePr>
        <p:xfrm>
          <a:off x="838200" y="1492898"/>
          <a:ext cx="10515600" cy="430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240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D0A41-D807-7D26-9028-8E8E4AC68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59E7929-07A6-81E7-F077-CFD0424E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89"/>
            <a:ext cx="10515600" cy="1096818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13FC7431-641F-ECDF-4A95-0D568EBE9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425463"/>
              </p:ext>
            </p:extLst>
          </p:nvPr>
        </p:nvGraphicFramePr>
        <p:xfrm>
          <a:off x="838200" y="1194319"/>
          <a:ext cx="10515600" cy="539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FB3A6D-2443-FC90-D9B8-A39866C8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201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E0F8B-3A91-432F-95F0-219CCCE7B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6AD0667-F0EF-B974-9F30-8C7860F9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89"/>
            <a:ext cx="10515600" cy="895738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108F6CD2-5A53-9A22-C939-EC4BDDC9B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349462"/>
              </p:ext>
            </p:extLst>
          </p:nvPr>
        </p:nvGraphicFramePr>
        <p:xfrm>
          <a:off x="838200" y="1259633"/>
          <a:ext cx="10515600" cy="5327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24D7D3-7748-5323-3289-7ECE3553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192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C3B45-35AF-1D62-41F1-8DFD74BB1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901B915-DE49-A3C2-7ADC-4D3AECE5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36494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953F1D15-AB10-FD4C-418F-300FCBD52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758173"/>
              </p:ext>
            </p:extLst>
          </p:nvPr>
        </p:nvGraphicFramePr>
        <p:xfrm>
          <a:off x="838200" y="1007706"/>
          <a:ext cx="10515600" cy="571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34CE79-21B7-3B62-F595-933E93C0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485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6E470-4D2D-883B-5B9F-8384E7968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EA3BEA5-82F4-F546-C373-370A0850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27165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F60A38-F296-3998-0BAF-C37CADBFF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690"/>
            <a:ext cx="10515600" cy="579430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400" b="1" spc="1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12. května 2026 systém rozdělí uchazeče do oborů </a:t>
            </a:r>
            <a:r>
              <a:rPr lang="cs-CZ" sz="2400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podle jimi zvolené priority a zašle řediteli SŠ prostřednictvím systému informací o stavu „přijetí/nepřijetí“ </a:t>
            </a:r>
            <a:r>
              <a:rPr lang="cs-CZ" sz="2400" b="1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včetně důvodu nepřijetí (zda byl přijat do jiného oboru nebo z kapacitních důvodů)</a:t>
            </a:r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13. května 2026 ředitel školy provede verifikaci</a:t>
            </a:r>
            <a:r>
              <a:rPr lang="cs-CZ" sz="2400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v případě nesrovnalostí komunikuje s CZVV</a:t>
            </a:r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u="sng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15. května 2026 ředitel SŠ zveřejní výsledky přijímacího řízení </a:t>
            </a:r>
            <a:r>
              <a:rPr lang="cs-CZ" sz="2400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na veřejně přístupném místě ve škole a nahraje PDF soubor s podrobnými výsledky dle jednotlivých kritérií do systému.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Rozhodnutí o přijetí ani nepřijetí se uchazečům neposílá.</a:t>
            </a:r>
            <a:endParaRPr lang="cs-CZ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Uchazeči v systému uvidí své výsledky ve všech oborech, kam podali přihlášku, a to nejdříve po uzavření verifikace.</a:t>
            </a:r>
            <a:endParaRPr lang="cs-CZ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b="0" i="0" dirty="0">
              <a:effectLst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C25D7A-179D-792A-A0BB-E51EAF78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3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8314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Podpora žáků při přijímacím řízení 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4F2764-BE19-BD2D-74C6-7F1FBB17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7"/>
            <a:ext cx="10515600" cy="522000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cs-CZ" sz="2400" b="1" i="0" dirty="0">
              <a:effectLst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cs-CZ" sz="2400" b="1" i="0" dirty="0">
              <a:effectLst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400" b="1" i="0" dirty="0">
                <a:effectLst/>
              </a:rPr>
              <a:t>• </a:t>
            </a:r>
            <a:r>
              <a:rPr lang="cs-CZ" sz="2400" i="0" dirty="0">
                <a:effectLst/>
              </a:rPr>
              <a:t>upozornit na webové stránky </a:t>
            </a:r>
            <a:r>
              <a:rPr lang="cs-CZ" sz="2400" dirty="0">
                <a:hlinkClick r:id="rId2"/>
              </a:rPr>
              <a:t>Přihlášky na střední školy 2026</a:t>
            </a:r>
            <a:r>
              <a:rPr lang="cs-CZ" sz="2400" i="0" dirty="0">
                <a:effectLst/>
              </a:rPr>
              <a:t>, kde jsou uvedeny všechny důležité termíny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400" i="0" dirty="0">
                <a:effectLst/>
              </a:rPr>
              <a:t>• </a:t>
            </a:r>
            <a:r>
              <a:rPr lang="cs-CZ" sz="2400" b="1" i="0" dirty="0">
                <a:effectLst/>
              </a:rPr>
              <a:t>kde najdou studijní materiály a veřejně dostupné testy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2400" dirty="0"/>
              <a:t>- </a:t>
            </a:r>
            <a:r>
              <a:rPr lang="cs-CZ" sz="2400" i="0" dirty="0">
                <a:effectLst/>
              </a:rPr>
              <a:t>Testová zadání v PDF | Jednotná přijímací zkouška (</a:t>
            </a:r>
            <a:r>
              <a:rPr lang="cs-CZ" sz="2400" b="1" i="0" dirty="0">
                <a:effectLst/>
              </a:rPr>
              <a:t>cermat.cz</a:t>
            </a:r>
            <a:r>
              <a:rPr lang="cs-CZ" sz="2400" i="0" dirty="0">
                <a:effectLst/>
              </a:rPr>
              <a:t>)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2400" i="0" dirty="0">
                <a:effectLst/>
              </a:rPr>
              <a:t>- Trénuj a uč se! | CERMAT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2400" i="0" dirty="0">
                <a:effectLst/>
              </a:rPr>
              <a:t>- Přijímačky na SŠ a gymnázia: Jak se připravit? - </a:t>
            </a:r>
            <a:r>
              <a:rPr lang="cs-CZ" sz="2400" i="0" dirty="0" err="1">
                <a:effectLst/>
              </a:rPr>
              <a:t>ČTedu</a:t>
            </a:r>
            <a:r>
              <a:rPr lang="cs-CZ" sz="2400" i="0" dirty="0">
                <a:effectLst/>
              </a:rPr>
              <a:t> - Česká televize (</a:t>
            </a:r>
            <a:r>
              <a:rPr lang="cs-CZ" sz="2400" b="1" i="0" dirty="0">
                <a:effectLst/>
              </a:rPr>
              <a:t>ceskatelevize.cz</a:t>
            </a:r>
            <a:r>
              <a:rPr lang="cs-CZ" sz="2400" i="0" dirty="0">
                <a:effectLst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400" i="0" dirty="0">
                <a:effectLst/>
              </a:rPr>
              <a:t>• </a:t>
            </a:r>
            <a:r>
              <a:rPr lang="cs-CZ" sz="2400" b="1" i="0" dirty="0">
                <a:effectLst/>
              </a:rPr>
              <a:t>žáci s SVP</a:t>
            </a:r>
            <a:r>
              <a:rPr lang="cs-CZ" sz="2400" i="0" dirty="0">
                <a:effectLst/>
              </a:rPr>
              <a:t>, kteří potřebují uzpůsobit konání přijímacích zkoušek, upozornit je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400" b="1" u="sng" dirty="0"/>
              <a:t>   </a:t>
            </a:r>
            <a:r>
              <a:rPr lang="cs-CZ" sz="2400" b="1" i="0" u="sng" dirty="0">
                <a:effectLst/>
              </a:rPr>
              <a:t>s dostatečným předstihem </a:t>
            </a:r>
            <a:r>
              <a:rPr lang="cs-CZ" sz="2400" b="1" i="0" dirty="0">
                <a:effectLst/>
              </a:rPr>
              <a:t>na potřebu získat doporučení v ŠPZ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DBFD0E-7870-FE52-2116-89DE5C748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48288"/>
            <a:ext cx="10516511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28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8D312-1BB1-3702-F175-236BE1B8A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E4483BE-F0A7-45D5-37FF-E666D308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27165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51753586-E80A-43F7-BB50-5B17D7C92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810405"/>
              </p:ext>
            </p:extLst>
          </p:nvPr>
        </p:nvGraphicFramePr>
        <p:xfrm>
          <a:off x="838200" y="1063690"/>
          <a:ext cx="10515600" cy="579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1D0455-4CD8-B025-38C5-EDAD854C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71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BF1A1-62D8-41BD-67CD-7B43BE6D3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508A4A6-C39B-20A9-95CC-E91ED680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27165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953BE6-9D16-015B-228C-A75AE3AAE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690"/>
            <a:ext cx="10515600" cy="5794309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Pokud si již přijatý uchazeč chce otevřít možnost přihlášení se v rámci jiného kola přijímacího řízení, </a:t>
            </a:r>
            <a:r>
              <a:rPr lang="cs-CZ" b="1" dirty="0"/>
              <a:t>musí se vzdát práva na přijetí do obor, ve kterém byl přijat </a:t>
            </a:r>
            <a:r>
              <a:rPr lang="cs-CZ" dirty="0"/>
              <a:t>(například se v rámci druhého kola otevřel jeho vysněný obor a již byl přijat do jiného oboru v prvním kole). </a:t>
            </a:r>
          </a:p>
          <a:p>
            <a:pPr algn="just"/>
            <a:r>
              <a:rPr lang="cs-CZ" dirty="0"/>
              <a:t>Uchazeč se vzdává práva na přijetí podáním řediteli školy, do jejíhož oboru vzdělání byl přijat. Pokud se chce hlásit do dalšího kola, </a:t>
            </a:r>
            <a:r>
              <a:rPr lang="cs-CZ" b="1" dirty="0"/>
              <a:t>musí však podání doručit nejpozději 3 pracovní dny před termínem pro podání přihlášky do daného oboru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Vzdáním se práva na přijetí nevzniká uchazeči právo na přijetí v jiném oboru vzdělání v daném kole (v případě 1. a 2. kola), nýbrž právo hlásit se do dalšího kola přijímacího řízení.</a:t>
            </a:r>
          </a:p>
          <a:p>
            <a:pPr algn="just"/>
            <a:r>
              <a:rPr lang="cs-CZ" b="1" dirty="0"/>
              <a:t>Vzdání se práva nemá žádný předepsaný formulář, uchazeč tak může učinit volnou formou, ze které je jeho úmysl patrný.</a:t>
            </a:r>
            <a:endParaRPr lang="cs-CZ" dirty="0"/>
          </a:p>
          <a:p>
            <a:pPr algn="just"/>
            <a:endParaRPr lang="cs-CZ" b="0" i="0" dirty="0">
              <a:effectLst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F2976E-05DE-E5C7-29E0-141614A2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492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150CC-2F88-37BA-5405-1D5B3E831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E7186D8-8446-CD86-D6D2-E2944196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89"/>
            <a:ext cx="10515600" cy="942391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DBA8BEF2-A52A-25E7-4ED6-CBABDC221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649736"/>
              </p:ext>
            </p:extLst>
          </p:nvPr>
        </p:nvGraphicFramePr>
        <p:xfrm>
          <a:off x="838200" y="1110343"/>
          <a:ext cx="10515600" cy="547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0E05ED-C5E4-892B-9F0C-981C27C5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282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0F2C4-C055-7EF9-3A9F-C813DF8CF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568D149-BB52-A0EA-7071-27E70916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61851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852D088A-C283-85D8-A3BE-E055633EC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064775"/>
              </p:ext>
            </p:extLst>
          </p:nvPr>
        </p:nvGraphicFramePr>
        <p:xfrm>
          <a:off x="838200" y="998377"/>
          <a:ext cx="10515600" cy="558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28712E-E004-AAB4-408D-6A28D945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773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4318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790D9486-2F71-B3A6-A2AF-C0FE23D2D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973617"/>
              </p:ext>
            </p:extLst>
          </p:nvPr>
        </p:nvGraphicFramePr>
        <p:xfrm>
          <a:off x="838200" y="877077"/>
          <a:ext cx="10515600" cy="568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100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B4282-C96A-AAE6-181A-2763A7449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745D69D-8A72-B7A9-75AC-B78A917F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846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19EA7755-6B0B-A740-B3AC-CF0A14B05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185852"/>
              </p:ext>
            </p:extLst>
          </p:nvPr>
        </p:nvGraphicFramePr>
        <p:xfrm>
          <a:off x="838200" y="1101013"/>
          <a:ext cx="10515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114DD8-2444-A45D-C2A8-F4F754F6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815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5DD42-B74F-4E5D-1137-51F6378DF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F4AA49D-0CB2-197C-F61F-80CA83B6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230881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D9A97525-A533-A6F2-BAE8-15848E25D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572994"/>
              </p:ext>
            </p:extLst>
          </p:nvPr>
        </p:nvGraphicFramePr>
        <p:xfrm>
          <a:off x="838200" y="1082351"/>
          <a:ext cx="10515600" cy="550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C798E3-E496-2027-1B2B-174F25B2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373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27CB5-D13C-614D-CCF6-E6E0314A8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B2359F2-E81C-09DD-87F3-002FDFBA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89"/>
            <a:ext cx="10515600" cy="699795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96277C0B-8CB3-3A5B-ADFC-14FAA1AEB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591799"/>
              </p:ext>
            </p:extLst>
          </p:nvPr>
        </p:nvGraphicFramePr>
        <p:xfrm>
          <a:off x="838200" y="1166327"/>
          <a:ext cx="10515600" cy="5421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6C6A50-1403-F0D6-DF7F-96BFF948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068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BACB9-9DB1-437B-F881-8AD52A379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00FD35B-2FCA-221C-A554-2A952977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pPr algn="ctr"/>
            <a:r>
              <a:rPr lang="cs-CZ" altLang="cs-CZ" b="1" u="sng" dirty="0"/>
              <a:t>Jednotná přijímací zkouška 2026 </a:t>
            </a:r>
            <a:endParaRPr lang="cs-CZ" i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D8C4F9-9B02-2652-16A7-D1967FED2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23080"/>
              </p:ext>
            </p:extLst>
          </p:nvPr>
        </p:nvGraphicFramePr>
        <p:xfrm>
          <a:off x="365090" y="2057400"/>
          <a:ext cx="4406935" cy="381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9A020D76-77AE-1E60-415A-C368AD21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20.02.2025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E9F3584-8F6F-7176-09C5-04763DAF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F793EA-C3D2-9601-6F94-C90A52ED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756C1FA-8DED-774F-A9BF-965BD70CC5BD}" type="slidenum">
              <a:rPr lang="cs-CZ" smtClean="0"/>
              <a:pPr>
                <a:spcAft>
                  <a:spcPts val="600"/>
                </a:spcAft>
              </a:pPr>
              <a:t>38</a:t>
            </a:fld>
            <a:endParaRPr lang="cs-CZ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52AEB049-6414-7292-0F1D-0EC1756A9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2973"/>
              </p:ext>
            </p:extLst>
          </p:nvPr>
        </p:nvGraphicFramePr>
        <p:xfrm>
          <a:off x="4772026" y="753626"/>
          <a:ext cx="7054884" cy="5426111"/>
        </p:xfrm>
        <a:graphic>
          <a:graphicData uri="http://schemas.openxmlformats.org/drawingml/2006/table">
            <a:tbl>
              <a:tblPr/>
              <a:tblGrid>
                <a:gridCol w="1042863">
                  <a:extLst>
                    <a:ext uri="{9D8B030D-6E8A-4147-A177-3AD203B41FA5}">
                      <a16:colId xmlns:a16="http://schemas.microsoft.com/office/drawing/2014/main" val="2970832379"/>
                    </a:ext>
                  </a:extLst>
                </a:gridCol>
                <a:gridCol w="6012021">
                  <a:extLst>
                    <a:ext uri="{9D8B030D-6E8A-4147-A177-3AD203B41FA5}">
                      <a16:colId xmlns:a16="http://schemas.microsoft.com/office/drawing/2014/main" val="3447749783"/>
                    </a:ext>
                  </a:extLst>
                </a:gridCol>
              </a:tblGrid>
              <a:tr h="7486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>
                          <a:solidFill>
                            <a:srgbClr val="111111"/>
                          </a:solidFill>
                          <a:effectLst/>
                        </a:rPr>
                        <a:t>ZP_A</a:t>
                      </a:r>
                    </a:p>
                  </a:txBody>
                  <a:tcPr marL="73474" marR="73474" marT="48982" marB="48982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>
                          <a:solidFill>
                            <a:srgbClr val="111111"/>
                          </a:solidFill>
                          <a:effectLst/>
                        </a:rPr>
                        <a:t>Uchazeči se zrakovým postižením, kteří jsou schopni rýsovat a číst zvětšené obrázky.</a:t>
                      </a:r>
                    </a:p>
                  </a:txBody>
                  <a:tcPr marL="73474" marR="73474" marT="48982" marB="48982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71982"/>
                  </a:ext>
                </a:extLst>
              </a:tr>
              <a:tr h="7486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>
                          <a:solidFill>
                            <a:srgbClr val="111111"/>
                          </a:solidFill>
                          <a:effectLst/>
                        </a:rPr>
                        <a:t>ZP_B</a:t>
                      </a:r>
                    </a:p>
                  </a:txBody>
                  <a:tcPr marL="73474" marR="73474" marT="48982" marB="48982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>
                          <a:solidFill>
                            <a:srgbClr val="111111"/>
                          </a:solidFill>
                          <a:effectLst/>
                        </a:rPr>
                        <a:t>Uchazeči se zrakovým postižením, pro které je čtení složitějších obrázků a rýsování smyslově nedostupné.</a:t>
                      </a:r>
                    </a:p>
                  </a:txBody>
                  <a:tcPr marL="73474" marR="73474" marT="48982" marB="48982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79025"/>
                  </a:ext>
                </a:extLst>
              </a:tr>
              <a:tr h="7486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>
                          <a:solidFill>
                            <a:srgbClr val="111111"/>
                          </a:solidFill>
                          <a:effectLst/>
                        </a:rPr>
                        <a:t>ZP_BR</a:t>
                      </a:r>
                    </a:p>
                  </a:txBody>
                  <a:tcPr marL="73474" marR="73474" marT="48982" marB="48982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>
                          <a:solidFill>
                            <a:srgbClr val="111111"/>
                          </a:solidFill>
                          <a:effectLst/>
                        </a:rPr>
                        <a:t>Uchazeči se zrakovým postižením, kteří upřednostňují pro čtení a psaní Braillovo písmo.</a:t>
                      </a:r>
                    </a:p>
                  </a:txBody>
                  <a:tcPr marL="73474" marR="73474" marT="48982" marB="48982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866487"/>
                  </a:ext>
                </a:extLst>
              </a:tr>
              <a:tr h="7486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>
                          <a:solidFill>
                            <a:srgbClr val="111111"/>
                          </a:solidFill>
                          <a:effectLst/>
                        </a:rPr>
                        <a:t>SP</a:t>
                      </a:r>
                    </a:p>
                  </a:txBody>
                  <a:tcPr marL="73474" marR="73474" marT="48982" marB="48982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 dirty="0">
                          <a:solidFill>
                            <a:srgbClr val="111111"/>
                          </a:solidFill>
                          <a:effectLst/>
                        </a:rPr>
                        <a:t>Uchazeči se sluchovým postižením, jejichž prvním jazykem je český znakový jazyk.</a:t>
                      </a:r>
                    </a:p>
                  </a:txBody>
                  <a:tcPr marL="73474" marR="73474" marT="48982" marB="48982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163843"/>
                  </a:ext>
                </a:extLst>
              </a:tr>
              <a:tr h="2431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>
                          <a:solidFill>
                            <a:srgbClr val="111111"/>
                          </a:solidFill>
                          <a:effectLst/>
                        </a:rPr>
                        <a:t>O</a:t>
                      </a:r>
                    </a:p>
                  </a:txBody>
                  <a:tcPr marL="73474" marR="73474" marT="48982" marB="48982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500" dirty="0">
                          <a:solidFill>
                            <a:srgbClr val="111111"/>
                          </a:solidFill>
                          <a:effectLst/>
                        </a:rPr>
                        <a:t>Ostatní uchazeči se SVP, zejména uchazeči se specifickými poruchami učení, uchazeči s tělesným postižením, uchazeči se sluchovým postižením, kteří nejsou zařazeni v kategorii SP, uchazeči se znevýhodněním v důsledku chronického onemocnění a cílené medikace, která může ovlivnit jejich schopnosti, uchazeči s poruchou autistického spektra, </a:t>
                      </a:r>
                      <a:r>
                        <a:rPr lang="cs-CZ" sz="1500" b="1" dirty="0">
                          <a:solidFill>
                            <a:srgbClr val="111111"/>
                          </a:solidFill>
                          <a:effectLst/>
                        </a:rPr>
                        <a:t>uchazeči s jiným vyučovacím jazykem než českým.</a:t>
                      </a:r>
                    </a:p>
                  </a:txBody>
                  <a:tcPr marL="73474" marR="73474" marT="48982" marB="48982" anchor="ctr">
                    <a:lnL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7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9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315"/>
            <a:ext cx="10515600" cy="116213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F4B26430-C84E-6073-0638-C8687F2A5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913258"/>
              </p:ext>
            </p:extLst>
          </p:nvPr>
        </p:nvGraphicFramePr>
        <p:xfrm>
          <a:off x="838200" y="1203649"/>
          <a:ext cx="10515600" cy="538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66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76339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4F2764-BE19-BD2D-74C6-7F1FBB17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41"/>
            <a:ext cx="10515600" cy="5018671"/>
          </a:xfrm>
        </p:spPr>
        <p:txBody>
          <a:bodyPr>
            <a:normAutofit/>
          </a:bodyPr>
          <a:lstStyle/>
          <a:p>
            <a:pPr algn="just"/>
            <a:endParaRPr lang="cs-CZ" b="0" i="0" dirty="0">
              <a:effectLst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cs-CZ" b="0" i="0" dirty="0">
              <a:effectLst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cs-CZ" b="0" i="0" dirty="0">
                <a:effectLst/>
              </a:rPr>
              <a:t>Opět, nejen pro potřeby </a:t>
            </a:r>
            <a:r>
              <a:rPr lang="cs-CZ" b="1" i="0" dirty="0">
                <a:effectLst/>
              </a:rPr>
              <a:t>výchovných poradců ze základních škol,</a:t>
            </a:r>
            <a:r>
              <a:rPr lang="cs-CZ" b="0" i="0" dirty="0">
                <a:effectLst/>
              </a:rPr>
              <a:t> nabízí Centrum ve spolupráci s NPI ČR možnost absolvovat </a:t>
            </a:r>
            <a:r>
              <a:rPr lang="cs-CZ" b="1" i="0" u="sng" dirty="0">
                <a:effectLst/>
              </a:rPr>
              <a:t>bezplatný online kurz </a:t>
            </a:r>
            <a:r>
              <a:rPr lang="cs-CZ" b="0" i="0" dirty="0">
                <a:effectLst/>
              </a:rPr>
              <a:t>zaměřený na průběh přijímacího řízení, vč. organizace JPZ a procesu podávání přihlášek na SŠ. </a:t>
            </a:r>
          </a:p>
          <a:p>
            <a:pPr algn="just">
              <a:lnSpc>
                <a:spcPct val="110000"/>
              </a:lnSpc>
            </a:pPr>
            <a:endParaRPr lang="cs-CZ" b="0" i="0" dirty="0">
              <a:effectLst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cs-CZ" b="0" i="0" dirty="0">
                <a:effectLst/>
              </a:rPr>
              <a:t>Bližší informace ke kurzu naleznete na oficiálních stránkách </a:t>
            </a:r>
            <a:r>
              <a:rPr lang="cs-CZ" b="1" i="0" u="sng" strike="noStrike" dirty="0">
                <a:effectLst/>
              </a:rPr>
              <a:t>NPI ČR</a:t>
            </a:r>
            <a:r>
              <a:rPr lang="cs-CZ" b="1" i="0" strike="noStrike" dirty="0">
                <a:effectLst/>
              </a:rPr>
              <a:t>.</a:t>
            </a:r>
            <a:endParaRPr lang="cs-CZ" b="1" i="0" dirty="0">
              <a:effectLst/>
            </a:endParaRPr>
          </a:p>
          <a:p>
            <a:pPr algn="just">
              <a:lnSpc>
                <a:spcPct val="150000"/>
              </a:lnSpc>
              <a:spcAft>
                <a:spcPts val="1800"/>
              </a:spcAft>
              <a:defRPr/>
            </a:pPr>
            <a:endParaRPr lang="cs-CZ" altLang="cs-CZ" b="1" dirty="0"/>
          </a:p>
          <a:p>
            <a:pPr algn="just">
              <a:spcAft>
                <a:spcPts val="1800"/>
              </a:spcAft>
              <a:defRPr/>
            </a:pPr>
            <a:endParaRPr lang="cs-CZ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F66FCB-B132-C7EB-E994-E0B5ACA4C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89" y="1434678"/>
            <a:ext cx="10516511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19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57642-B7D4-D023-B65D-CF29BF629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B88CB9C-5FA8-90C3-DA33-113BE0DE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9044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24D00E7B-B488-C7B2-1B6E-1ED8704A0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960178"/>
              </p:ext>
            </p:extLst>
          </p:nvPr>
        </p:nvGraphicFramePr>
        <p:xfrm>
          <a:off x="838200" y="989045"/>
          <a:ext cx="10515600" cy="5598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269550-D1AC-20EC-58EA-9E3C54BE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700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E6469-F2BF-E9E6-F1F4-ED83DA24A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C7ADF65-9FAF-23BA-AFE3-98EE6A28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0"/>
            <a:ext cx="10515600" cy="1230881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DE903090-3159-3ECA-9AC9-BC084F27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312640"/>
              </p:ext>
            </p:extLst>
          </p:nvPr>
        </p:nvGraphicFramePr>
        <p:xfrm>
          <a:off x="838200" y="1063691"/>
          <a:ext cx="10515600" cy="552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28C1AC-0EAD-8007-DDE7-C8C2E63E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658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3512D-8917-D4D0-DF50-BB9B1B7BF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301FFC5-4496-CDFA-50B2-078ECA9E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0"/>
            <a:ext cx="10515600" cy="1230881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E412469F-F488-7920-0DA8-AE7E042F1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02635"/>
              </p:ext>
            </p:extLst>
          </p:nvPr>
        </p:nvGraphicFramePr>
        <p:xfrm>
          <a:off x="838200" y="1063691"/>
          <a:ext cx="10515600" cy="518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A2BCD4-C3D4-68C3-DF69-BD0EC95F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089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09682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E6EEE91E-4770-9815-AC11-E7D8474CF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510376"/>
              </p:ext>
            </p:extLst>
          </p:nvPr>
        </p:nvGraphicFramePr>
        <p:xfrm>
          <a:off x="838200" y="1054359"/>
          <a:ext cx="10515600" cy="553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929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36D4A-E37C-7A3E-C648-D345B8EE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56A4A0B-C1C1-52B8-DFF8-2B90E5D2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36495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A62ECFB4-9845-468E-2FAB-5B1DA8B68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9336"/>
              </p:ext>
            </p:extLst>
          </p:nvPr>
        </p:nvGraphicFramePr>
        <p:xfrm>
          <a:off x="838200" y="970384"/>
          <a:ext cx="10515600" cy="561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D21773-6AD3-3DE5-C568-AC10C7F5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926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EDFA0-EA7C-A6B7-E282-8BA35724D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5AC1469-0633-327B-D5B8-BDDAE480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230881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499D85CB-9EB1-3CDC-38F9-1FBB9606E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010767"/>
              </p:ext>
            </p:extLst>
          </p:nvPr>
        </p:nvGraphicFramePr>
        <p:xfrm>
          <a:off x="838200" y="1367407"/>
          <a:ext cx="10515600" cy="5220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A75239-FBE3-C70E-162E-40960C1B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736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C6979-B4FB-39E1-2166-29168DEC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175BAB3-F581-9F9A-4C82-B76920EB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76339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E8E424-DE40-9836-AE43-67DBDC4B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7"/>
            <a:ext cx="10515600" cy="52200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400" b="1" i="0" dirty="0">
              <a:effectLst/>
            </a:endParaRPr>
          </a:p>
          <a:p>
            <a:pPr marL="0" indent="0" algn="just">
              <a:buNone/>
            </a:pPr>
            <a:r>
              <a:rPr lang="cs-CZ" b="1" i="0" u="sng" dirty="0">
                <a:effectLst/>
              </a:rPr>
              <a:t>Cizinci podle Lex Ukrajina </a:t>
            </a:r>
            <a:r>
              <a:rPr lang="cs-CZ" i="0" u="sng" dirty="0">
                <a:effectLst/>
              </a:rPr>
              <a:t>(JPZ)</a:t>
            </a:r>
          </a:p>
          <a:p>
            <a:pPr algn="just">
              <a:lnSpc>
                <a:spcPct val="100000"/>
              </a:lnSpc>
            </a:pPr>
            <a:r>
              <a:rPr lang="cs-CZ" b="0" i="0" dirty="0">
                <a:effectLst/>
              </a:rPr>
              <a:t>Cizincům podle </a:t>
            </a:r>
            <a:r>
              <a:rPr lang="cs-CZ" b="1" i="0" dirty="0">
                <a:effectLst/>
              </a:rPr>
              <a:t>§ 1 odst. 1 zákona č. 67/2022 Sb. </a:t>
            </a:r>
            <a:r>
              <a:rPr lang="cs-CZ" b="0" i="0" dirty="0">
                <a:effectLst/>
              </a:rPr>
              <a:t>se na jejich žádost </a:t>
            </a:r>
            <a:r>
              <a:rPr lang="cs-CZ" b="1" i="0" dirty="0">
                <a:effectLst/>
              </a:rPr>
              <a:t>promíjí zkouška z ČJ </a:t>
            </a:r>
            <a:r>
              <a:rPr lang="cs-CZ" b="0" i="0" dirty="0">
                <a:effectLst/>
              </a:rPr>
              <a:t>(tzn. i didaktický test JPZ z českého jazyka a literatury), pokud je součástí přijímací zkoušky. Znalost českého jazyka, která je nezbytná pro vzdělávání v daném oboru vzdělání, škola u této osoby ověří </a:t>
            </a:r>
            <a:r>
              <a:rPr lang="cs-CZ" b="1" i="0" dirty="0">
                <a:effectLst/>
              </a:rPr>
              <a:t>rozhovorem</a:t>
            </a:r>
            <a:r>
              <a:rPr lang="cs-CZ" b="0" i="0" dirty="0">
                <a:effectLst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cs-CZ" b="0" i="0" dirty="0">
                <a:effectLst/>
              </a:rPr>
              <a:t>Cizinec má </a:t>
            </a:r>
            <a:r>
              <a:rPr lang="cs-CZ" b="1" dirty="0"/>
              <a:t>právo</a:t>
            </a:r>
            <a:r>
              <a:rPr lang="cs-CZ" dirty="0"/>
              <a:t> </a:t>
            </a:r>
            <a:r>
              <a:rPr lang="cs-CZ" b="0" i="0" dirty="0">
                <a:effectLst/>
              </a:rPr>
              <a:t>na základě žádosti připojené k přihlášce konat didaktický test JPZ z oboru </a:t>
            </a:r>
            <a:r>
              <a:rPr lang="cs-CZ" b="1" i="0" dirty="0">
                <a:effectLst/>
              </a:rPr>
              <a:t>Matematika a její aplikace v ukrajinském jazyce.</a:t>
            </a:r>
          </a:p>
          <a:p>
            <a:pPr algn="just"/>
            <a:endParaRPr lang="cs-CZ" b="0" i="0" dirty="0">
              <a:effectLst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61A479-914E-32C0-D4F1-A52FC6DF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981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007"/>
            <a:ext cx="10515600" cy="76339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4F2764-BE19-BD2D-74C6-7F1FBB17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7"/>
            <a:ext cx="10515600" cy="522000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cs-CZ" sz="4000" b="1" i="0" u="sng" dirty="0">
              <a:effectLst/>
            </a:endParaRPr>
          </a:p>
          <a:p>
            <a:pPr marL="0" indent="0" algn="just">
              <a:buNone/>
            </a:pPr>
            <a:r>
              <a:rPr lang="cs-CZ" sz="4000" b="1" i="0" u="sng" dirty="0">
                <a:effectLst/>
              </a:rPr>
              <a:t>Cizinci podle Lex Ukrajina </a:t>
            </a:r>
            <a:r>
              <a:rPr lang="cs-CZ" sz="4000" i="0" u="sng" dirty="0">
                <a:effectLst/>
              </a:rPr>
              <a:t>(školní a talentová)</a:t>
            </a:r>
          </a:p>
          <a:p>
            <a:pPr algn="just">
              <a:lnSpc>
                <a:spcPct val="120000"/>
              </a:lnSpc>
            </a:pPr>
            <a:r>
              <a:rPr lang="cs-CZ" sz="4000" b="1" i="0" dirty="0">
                <a:effectLst/>
              </a:rPr>
              <a:t>Na základě žádosti </a:t>
            </a:r>
            <a:r>
              <a:rPr lang="cs-CZ" sz="4000" b="0" i="0" dirty="0">
                <a:effectLst/>
              </a:rPr>
              <a:t>připojené k přihlášce může škola umožnit uchazeči konat v ukrajinském jazyce i písemný test </a:t>
            </a:r>
            <a:r>
              <a:rPr lang="cs-CZ" sz="4000" b="1" i="0" dirty="0">
                <a:effectLst/>
              </a:rPr>
              <a:t>školní přijímací zkoušky</a:t>
            </a:r>
            <a:r>
              <a:rPr lang="cs-CZ" sz="4000" b="0" i="0" dirty="0">
                <a:effectLst/>
              </a:rPr>
              <a:t>. Sdělení o tom, zda škola konání zkoušky v ukrajinském jazyce umožní, ředitel školy zveřejní v rámci kritérií přijímacího řízení. </a:t>
            </a:r>
          </a:p>
          <a:p>
            <a:pPr algn="just">
              <a:lnSpc>
                <a:spcPct val="120000"/>
              </a:lnSpc>
            </a:pPr>
            <a:r>
              <a:rPr lang="cs-CZ" sz="4000" b="0" i="0" dirty="0">
                <a:effectLst/>
              </a:rPr>
              <a:t>V případě oborů vzdělání s talentovou zkouškou toto sdělení ředitel školy připojí k těmto skutečnostem bezodkladně. </a:t>
            </a:r>
          </a:p>
          <a:p>
            <a:pPr algn="just">
              <a:lnSpc>
                <a:spcPct val="120000"/>
              </a:lnSpc>
            </a:pPr>
            <a:r>
              <a:rPr lang="cs-CZ" sz="4000" b="0" i="0" dirty="0">
                <a:effectLst/>
              </a:rPr>
              <a:t>Pokud škola </a:t>
            </a:r>
            <a:r>
              <a:rPr lang="cs-CZ" sz="4000" b="1" i="0" dirty="0">
                <a:effectLst/>
              </a:rPr>
              <a:t>písemný test školní přijímací zkoušky zadá v českém jazyce, navyšuje se cizinci časový limit </a:t>
            </a:r>
            <a:r>
              <a:rPr lang="cs-CZ" sz="4000" b="0" i="0" dirty="0">
                <a:effectLst/>
              </a:rPr>
              <a:t>pro vypracování testu </a:t>
            </a:r>
            <a:r>
              <a:rPr lang="cs-CZ" sz="4000" b="1" i="0" dirty="0">
                <a:effectLst/>
              </a:rPr>
              <a:t>o 25 % a má právo použít překladový slovník.</a:t>
            </a:r>
          </a:p>
          <a:p>
            <a:pPr algn="just"/>
            <a:endParaRPr lang="cs-CZ" b="0" i="0" dirty="0">
              <a:effectLst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827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9CC35-EE80-1B2A-94E8-58EFA80E4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1632C66-CA73-13BD-5BE4-4A6252A7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87206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53DD8C77-8850-4FE5-2A01-7042EB1A5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746462"/>
              </p:ext>
            </p:extLst>
          </p:nvPr>
        </p:nvGraphicFramePr>
        <p:xfrm>
          <a:off x="838200" y="923732"/>
          <a:ext cx="10515600" cy="566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DF6083-5D48-9AF3-2AAE-C832C119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945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912DA-5058-98B4-0ADE-107D9989C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BC5CF14-D7E4-4BA4-5410-A7920951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15197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2026</a:t>
            </a:r>
            <a:r>
              <a:rPr lang="cs-CZ" altLang="cs-CZ" sz="4000" b="1" u="sng" dirty="0">
                <a:latin typeface="+mn-lt"/>
              </a:rPr>
              <a:t> 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07E18F96-71AC-AC94-3C50-AD6087A92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809174"/>
              </p:ext>
            </p:extLst>
          </p:nvPr>
        </p:nvGraphicFramePr>
        <p:xfrm>
          <a:off x="838200" y="951722"/>
          <a:ext cx="10515600" cy="5635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22FDCB-A409-A47C-A73D-9C2021E1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93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69E40A-D2A5-19E7-C9AD-BAB6902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306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endParaRPr lang="cs-CZ" sz="4000" i="1" dirty="0">
              <a:latin typeface="+mn-lt"/>
            </a:endParaRP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04387523-FC3D-3CAE-ECB6-CB64C319D2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832691"/>
              </p:ext>
            </p:extLst>
          </p:nvPr>
        </p:nvGraphicFramePr>
        <p:xfrm>
          <a:off x="838200" y="933061"/>
          <a:ext cx="10515600" cy="565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82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1F89291F-BFF3-F149-8545-E5BD693BB10A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9B8A71D6-4121-A049-9152-97C298ED2BB1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D859EB27-7C8D-FB4C-ABB8-C95E4E301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68667" y="765706"/>
              <a:ext cx="4259696" cy="532462"/>
            </a:xfrm>
            <a:prstGeom prst="rect">
              <a:avLst/>
            </a:prstGeom>
          </p:spPr>
        </p:pic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8F093256-8D25-044F-BFF0-EF923A8B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" y="0"/>
              <a:ext cx="7896226" cy="5687314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2A064BA-43CA-F941-BCEA-9499EDA1D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369" y="3636975"/>
            <a:ext cx="6751435" cy="1485532"/>
          </a:xfrm>
        </p:spPr>
        <p:txBody>
          <a:bodyPr anchor="b">
            <a:normAutofit fontScale="90000"/>
          </a:bodyPr>
          <a:lstStyle/>
          <a:p>
            <a:pPr marL="0" indent="0" algn="ctr">
              <a:lnSpc>
                <a:spcPct val="100000"/>
              </a:lnSpc>
              <a:buNone/>
            </a:pPr>
            <a:b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b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b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b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r>
              <a:rPr lang="cs-CZ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Děkujeme </a:t>
            </a:r>
            <a:br>
              <a:rPr lang="cs-CZ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r>
              <a:rPr lang="cs-CZ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za pozornost.</a:t>
            </a:r>
            <a:endParaRPr lang="cs-CZ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559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58EA1-76B3-6F86-6161-7B616127A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A17349C-479E-ADEE-8144-0BAF744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58262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2B4C11-E1E8-6FEF-42D6-40465BBDB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7"/>
            <a:ext cx="10515600" cy="522000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2600" b="1" i="0" u="sng" dirty="0">
              <a:effectLst/>
            </a:endParaRPr>
          </a:p>
          <a:p>
            <a:pPr algn="just"/>
            <a:endParaRPr lang="cs-CZ" b="0" i="0" dirty="0">
              <a:effectLst/>
            </a:endParaRPr>
          </a:p>
          <a:p>
            <a:pPr algn="just">
              <a:spcAft>
                <a:spcPts val="1800"/>
              </a:spcAft>
              <a:defRPr/>
            </a:pPr>
            <a:endParaRPr lang="cs-CZ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9D3135-0558-122A-ED10-EF761016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9BD7A75-542F-DFAC-46ED-08515E2C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37" y="994788"/>
            <a:ext cx="9847386" cy="559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611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ED6C6-F29C-0ABD-C292-B6257F3DD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6DA0B3C-1FEC-1DB4-FEB3-8748E55E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121024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7B3217-1358-7388-8C2C-7EBFEE1F6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7"/>
            <a:ext cx="10515600" cy="522000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2600" b="1" i="0" u="sng" dirty="0">
              <a:effectLst/>
            </a:endParaRPr>
          </a:p>
          <a:p>
            <a:pPr algn="just"/>
            <a:endParaRPr lang="cs-CZ" b="0" i="0" dirty="0">
              <a:effectLst/>
            </a:endParaRPr>
          </a:p>
          <a:p>
            <a:pPr algn="just">
              <a:spcAft>
                <a:spcPts val="1800"/>
              </a:spcAft>
              <a:defRPr/>
            </a:pPr>
            <a:endParaRPr lang="cs-CZ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54CFA7-076D-329F-85A2-F085A637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79069D-E689-2648-BE60-BE524538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96" y="1058454"/>
            <a:ext cx="9616273" cy="5297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171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C8DDD-EAB5-C7FF-0E27-27207141C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A2E6A78-A0AE-1A19-E7DD-A21075F6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121024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590A2E-E0C5-772E-6A9D-CA77862D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7"/>
            <a:ext cx="10515600" cy="522000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2600" b="1" i="0" u="sng" dirty="0">
              <a:effectLst/>
            </a:endParaRPr>
          </a:p>
          <a:p>
            <a:pPr algn="just"/>
            <a:endParaRPr lang="cs-CZ" b="0" i="0" dirty="0">
              <a:effectLst/>
            </a:endParaRPr>
          </a:p>
          <a:p>
            <a:pPr algn="just">
              <a:spcAft>
                <a:spcPts val="1800"/>
              </a:spcAft>
              <a:defRPr/>
            </a:pPr>
            <a:endParaRPr lang="cs-CZ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F1EFB5-4332-CDD8-0AF8-F50AFEFE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8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E78089-941C-6723-B958-20666E813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31" y="1150706"/>
            <a:ext cx="9867481" cy="5205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340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9E9FC-3277-5517-B134-BB7568FDD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B7FF3C4-D352-1B5D-3E06-02D4B61E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686899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>
                <a:latin typeface="+mn-lt"/>
                <a:ea typeface="Inter" panose="02000503000000020004" pitchFamily="2" charset="0"/>
              </a:rPr>
              <a:t>Jednotná přijímací zkouška 2025</a:t>
            </a:r>
            <a:endParaRPr lang="cs-CZ" sz="4000" i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450B97-7602-8DDB-B8D5-9A37BD8A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7"/>
            <a:ext cx="10515600" cy="522000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2600" b="1" i="0" u="sng" dirty="0">
              <a:effectLst/>
            </a:endParaRPr>
          </a:p>
          <a:p>
            <a:pPr algn="just"/>
            <a:endParaRPr lang="cs-CZ" b="0" i="0" dirty="0">
              <a:effectLst/>
            </a:endParaRPr>
          </a:p>
          <a:p>
            <a:pPr algn="just">
              <a:spcAft>
                <a:spcPts val="1800"/>
              </a:spcAft>
              <a:defRPr/>
            </a:pPr>
            <a:endParaRPr lang="cs-CZ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57114A-F18F-8E74-54BE-609EE6A1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199AA5-A96C-726B-58DE-5846BE140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56" y="938575"/>
            <a:ext cx="10189028" cy="5417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1223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lomoucký kraj">
      <a:dk1>
        <a:srgbClr val="000000"/>
      </a:dk1>
      <a:lt1>
        <a:srgbClr val="FFFFFF"/>
      </a:lt1>
      <a:dk2>
        <a:srgbClr val="02539F"/>
      </a:dk2>
      <a:lt2>
        <a:srgbClr val="E7E6E6"/>
      </a:lt2>
      <a:accent1>
        <a:srgbClr val="02539F"/>
      </a:accent1>
      <a:accent2>
        <a:srgbClr val="58894C"/>
      </a:accent2>
      <a:accent3>
        <a:srgbClr val="C4262D"/>
      </a:accent3>
      <a:accent4>
        <a:srgbClr val="9FBF5B"/>
      </a:accent4>
      <a:accent5>
        <a:srgbClr val="6AB6EA"/>
      </a:accent5>
      <a:accent6>
        <a:srgbClr val="E9BB46"/>
      </a:accent6>
      <a:hlink>
        <a:srgbClr val="0563C1"/>
      </a:hlink>
      <a:folHlink>
        <a:srgbClr val="954F72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3175" cap="flat" cmpd="sng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lIns="38100" tIns="38100" rIns="38100" bIns="38100"/>
      <a:lstStyle>
        <a:defPPr algn="l">
          <a:lnSpc>
            <a:spcPct val="150000"/>
          </a:lnSpc>
          <a:defRPr sz="1400" dirty="0">
            <a:solidFill>
              <a:schemeClr val="tx2"/>
            </a:solidFill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 OK.potx" id="{6F3F9BF8-1F67-4B46-B308-B76B3766940E}" vid="{C58A957F-67F5-6440-9449-FF9D378E82F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lomoucký kraj">
    <a:dk1>
      <a:srgbClr val="000000"/>
    </a:dk1>
    <a:lt1>
      <a:srgbClr val="FFFFFF"/>
    </a:lt1>
    <a:dk2>
      <a:srgbClr val="02539F"/>
    </a:dk2>
    <a:lt2>
      <a:srgbClr val="E7E6E6"/>
    </a:lt2>
    <a:accent1>
      <a:srgbClr val="02539F"/>
    </a:accent1>
    <a:accent2>
      <a:srgbClr val="58894C"/>
    </a:accent2>
    <a:accent3>
      <a:srgbClr val="C4262D"/>
    </a:accent3>
    <a:accent4>
      <a:srgbClr val="9FBF5B"/>
    </a:accent4>
    <a:accent5>
      <a:srgbClr val="6AB6EA"/>
    </a:accent5>
    <a:accent6>
      <a:srgbClr val="E9BB46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7479</TotalTime>
  <Words>3529</Words>
  <Application>Microsoft Office PowerPoint</Application>
  <PresentationFormat>Širokoúhlá obrazovka</PresentationFormat>
  <Paragraphs>302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Aptos</vt:lpstr>
      <vt:lpstr>Arial</vt:lpstr>
      <vt:lpstr>Calibri</vt:lpstr>
      <vt:lpstr>Inter</vt:lpstr>
      <vt:lpstr>Symbol</vt:lpstr>
      <vt:lpstr>Times New Roman</vt:lpstr>
      <vt:lpstr>Motiv Office</vt:lpstr>
      <vt:lpstr>       PRACOVNÍ SETKÁNÍ VÝCHOVNÝCH  A KARIÉROVÝCH PORADCŮ 20. 11. 2025</vt:lpstr>
      <vt:lpstr>Podpora žáků při přijímacím řízení </vt:lpstr>
      <vt:lpstr>Podpora žáků při přijímacím řízení </vt:lpstr>
      <vt:lpstr>Jednotná přijímací zkouška 2026 </vt:lpstr>
      <vt:lpstr>Jednotná přijímací zkouška 2025</vt:lpstr>
      <vt:lpstr>Jednotná přijímací zkouška 2025</vt:lpstr>
      <vt:lpstr>Jednotná přijímací zkouška 2025</vt:lpstr>
      <vt:lpstr>Jednotná přijímací zkouška 2025</vt:lpstr>
      <vt:lpstr>Jednotná přijímací zkouška 2025</vt:lpstr>
      <vt:lpstr>Jednotná přijímací zkouška 2025</vt:lpstr>
      <vt:lpstr>Jednotná přijímací zkouška 2025</vt:lpstr>
      <vt:lpstr>Jednotná přijímací zkouška 2025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2025 </vt:lpstr>
      <vt:lpstr>Jednotná přijímací zkouška 2026 </vt:lpstr>
      <vt:lpstr>Jednotná přijímací zkouška 2026 </vt:lpstr>
      <vt:lpstr>Jednotná přijímací zkouška 2026 </vt:lpstr>
      <vt:lpstr>Jednotná přijímací zkouška 2025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2025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2026 </vt:lpstr>
      <vt:lpstr>Jednotná přijímací zkouška 2025 </vt:lpstr>
      <vt:lpstr>Jednotná přijímací zkouška 2025 </vt:lpstr>
      <vt:lpstr>Jednotná přijímací zkouška 2026 </vt:lpstr>
      <vt:lpstr>Jednotná přijímací zkouška 2026 </vt:lpstr>
      <vt:lpstr>    Děkujeme  za pozornost.</vt:lpstr>
    </vt:vector>
  </TitlesOfParts>
  <Company>VDI0101W10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Niče Luděk</dc:creator>
  <cp:lastModifiedBy>Pavlíková Jitka</cp:lastModifiedBy>
  <cp:revision>248</cp:revision>
  <cp:lastPrinted>2024-11-04T15:11:43Z</cp:lastPrinted>
  <dcterms:created xsi:type="dcterms:W3CDTF">2022-03-10T07:10:19Z</dcterms:created>
  <dcterms:modified xsi:type="dcterms:W3CDTF">2025-11-20T06:23:51Z</dcterms:modified>
</cp:coreProperties>
</file>